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0" r:id="rId4"/>
    <p:sldId id="262" r:id="rId5"/>
    <p:sldId id="258" r:id="rId6"/>
    <p:sldId id="264" r:id="rId7"/>
    <p:sldId id="265" r:id="rId8"/>
    <p:sldId id="266" r:id="rId9"/>
    <p:sldId id="267" r:id="rId10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a" initials="D" lastIdx="4" clrIdx="0">
    <p:extLst>
      <p:ext uri="{19B8F6BF-5375-455C-9EA6-DF929625EA0E}">
        <p15:presenceInfo xmlns="" xmlns:p15="http://schemas.microsoft.com/office/powerpoint/2012/main" userId="Dell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8" autoAdjust="0"/>
    <p:restoredTop sz="86380" autoAdjust="0"/>
  </p:normalViewPr>
  <p:slideViewPr>
    <p:cSldViewPr>
      <p:cViewPr varScale="1">
        <p:scale>
          <a:sx n="97" d="100"/>
          <a:sy n="97" d="100"/>
        </p:scale>
        <p:origin x="-131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6E4FB-F229-4CF6-BA3A-AE923C3F4D02}" type="datetimeFigureOut">
              <a:rPr lang="en-ZA" smtClean="0"/>
              <a:t>2020/01/04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67947-0262-49B8-AAF2-30998A71FDC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7618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67947-0262-49B8-AAF2-30998A71FDCA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30554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mtClean="0"/>
              <a:t>CHANGE</a:t>
            </a:r>
            <a:r>
              <a:rPr lang="en-ZA" baseline="0" smtClean="0"/>
              <a:t> ACCORDING TO YOUR NEEDS</a:t>
            </a:r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67947-0262-49B8-AAF2-30998A71FDCA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21927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B151-7DB1-4057-AA49-B07BFE909680}" type="datetimeFigureOut">
              <a:rPr lang="en-ZA" smtClean="0"/>
              <a:pPr/>
              <a:t>2020/01/04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0539-F829-463A-A675-40A1FF338C71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B151-7DB1-4057-AA49-B07BFE909680}" type="datetimeFigureOut">
              <a:rPr lang="en-ZA" smtClean="0"/>
              <a:pPr/>
              <a:t>2020/01/04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0539-F829-463A-A675-40A1FF338C71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B151-7DB1-4057-AA49-B07BFE909680}" type="datetimeFigureOut">
              <a:rPr lang="en-ZA" smtClean="0"/>
              <a:pPr/>
              <a:t>2020/01/04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0539-F829-463A-A675-40A1FF338C71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B151-7DB1-4057-AA49-B07BFE909680}" type="datetimeFigureOut">
              <a:rPr lang="en-ZA" smtClean="0"/>
              <a:pPr/>
              <a:t>2020/01/04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0539-F829-463A-A675-40A1FF338C71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B151-7DB1-4057-AA49-B07BFE909680}" type="datetimeFigureOut">
              <a:rPr lang="en-ZA" smtClean="0"/>
              <a:pPr/>
              <a:t>2020/01/04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0539-F829-463A-A675-40A1FF338C71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B151-7DB1-4057-AA49-B07BFE909680}" type="datetimeFigureOut">
              <a:rPr lang="en-ZA" smtClean="0"/>
              <a:pPr/>
              <a:t>2020/01/04</a:t>
            </a:fld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0539-F829-463A-A675-40A1FF338C71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B151-7DB1-4057-AA49-B07BFE909680}" type="datetimeFigureOut">
              <a:rPr lang="en-ZA" smtClean="0"/>
              <a:pPr/>
              <a:t>2020/01/04</a:t>
            </a:fld>
            <a:endParaRPr lang="en-Z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0539-F829-463A-A675-40A1FF338C71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B151-7DB1-4057-AA49-B07BFE909680}" type="datetimeFigureOut">
              <a:rPr lang="en-ZA" smtClean="0"/>
              <a:pPr/>
              <a:t>2020/01/04</a:t>
            </a:fld>
            <a:endParaRPr lang="en-Z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0539-F829-463A-A675-40A1FF338C71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B151-7DB1-4057-AA49-B07BFE909680}" type="datetimeFigureOut">
              <a:rPr lang="en-ZA" smtClean="0"/>
              <a:pPr/>
              <a:t>2020/01/04</a:t>
            </a:fld>
            <a:endParaRPr lang="en-Z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0539-F829-463A-A675-40A1FF338C71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B151-7DB1-4057-AA49-B07BFE909680}" type="datetimeFigureOut">
              <a:rPr lang="en-ZA" smtClean="0"/>
              <a:pPr/>
              <a:t>2020/01/04</a:t>
            </a:fld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0539-F829-463A-A675-40A1FF338C71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B151-7DB1-4057-AA49-B07BFE909680}" type="datetimeFigureOut">
              <a:rPr lang="en-ZA" smtClean="0"/>
              <a:pPr/>
              <a:t>2020/01/04</a:t>
            </a:fld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0539-F829-463A-A675-40A1FF338C71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6B151-7DB1-4057-AA49-B07BFE909680}" type="datetimeFigureOut">
              <a:rPr lang="en-ZA" smtClean="0"/>
              <a:pPr/>
              <a:t>2020/01/04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40539-F829-463A-A675-40A1FF338C71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0.jpeg"/><Relationship Id="rId5" Type="http://schemas.openxmlformats.org/officeDocument/2006/relationships/image" Target="../media/image5.png"/><Relationship Id="rId10" Type="http://schemas.openxmlformats.org/officeDocument/2006/relationships/hyperlink" Target="https://www.google.co.za/url?sa=i&amp;rct=j&amp;q=&amp;esrc=s&amp;source=images&amp;cd=&amp;cad=rja&amp;uact=8&amp;ved=0ahUKEwjo-pCEyNzYAhXM8RQKHaoeDmUQjRwIBw&amp;url=https://apteka.framar.bg/30048269/%D1%82%D0%B5%D1%81%D1%82-%D0%BB%D0%B5%D0%BD%D1%82%D0%B8-%D0%B7%D0%B0-%D0%B0%D0%BF%D0%B0%D1%80%D0%B0%D1%82-%D0%B7%D0%B0-%D0%BA%D1%80%D1%8A%D0%B2%D0%BD%D0%B0-%D0%B7%D0%B0%D1%85%D0%B0%D1%80-%D1%84%D0%BE%D1%80%D0%B0-%D0%B4%D0%B8%D0%B0%D0%BC%D0%B0%D0%BD%D0%B4-50-%D0%B1%D1%80&amp;psig=AOvVaw3AXxopaoHyVz6Wuzoil_Fr&amp;ust=1516194822263357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hyperlink" Target="http://www.google.co.za/url?sa=i&amp;rct=j&amp;q=&amp;esrc=s&amp;source=images&amp;cd=&amp;cad=rja&amp;uact=8&amp;ved=0ahUKEwinu_D8mrfRAhVJQBoKHSpABzsQjRwIBw&amp;url=http://www.esaja.com/food-beverage/bakery-confectionery-products/Caring-Candies-Chocolate-bars-50G/p/?id1=22096&amp;psig=AFQjCNEWbdC5YnQIJZRkVdS9nrYm0J5z9g&amp;ust=1484125080024992" TargetMode="External"/><Relationship Id="rId7" Type="http://schemas.openxmlformats.org/officeDocument/2006/relationships/image" Target="../media/image13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7956376" y="6608385"/>
            <a:ext cx="1115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00B0F0"/>
                </a:solidFill>
              </a:rPr>
              <a:t>Page 1</a:t>
            </a:r>
            <a:endParaRPr lang="en-ZA" sz="1200" b="1" dirty="0">
              <a:solidFill>
                <a:srgbClr val="00B0F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-27384"/>
            <a:ext cx="4067944" cy="1729432"/>
          </a:xfrm>
        </p:spPr>
        <p:txBody>
          <a:bodyPr>
            <a:normAutofit/>
          </a:bodyPr>
          <a:lstStyle/>
          <a:p>
            <a:pPr algn="ctr"/>
            <a:r>
              <a:rPr lang="en-US" sz="2900" dirty="0">
                <a:solidFill>
                  <a:srgbClr val="FF0000"/>
                </a:solidFill>
              </a:rPr>
              <a:t>DAILY DIABETES CARE</a:t>
            </a:r>
            <a:endParaRPr lang="en-US" sz="2900" dirty="0"/>
          </a:p>
          <a:p>
            <a:pPr algn="ctr"/>
            <a:r>
              <a:rPr lang="en-US" sz="2900" dirty="0" smtClean="0"/>
              <a:t>For </a:t>
            </a:r>
            <a:r>
              <a:rPr lang="en-US" sz="2900" i="1" dirty="0" smtClean="0">
                <a:solidFill>
                  <a:srgbClr val="7030A0"/>
                </a:solidFill>
              </a:rPr>
              <a:t>(Childs Name)</a:t>
            </a:r>
            <a:endParaRPr lang="en-US" sz="2900" i="1" dirty="0">
              <a:solidFill>
                <a:srgbClr val="7030A0"/>
              </a:solidFill>
            </a:endParaRPr>
          </a:p>
          <a:p>
            <a:pPr algn="ctr"/>
            <a:endParaRPr lang="en-US" sz="2900" dirty="0"/>
          </a:p>
          <a:p>
            <a:pPr algn="ctr"/>
            <a:endParaRPr lang="en-US" sz="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38298" y="4719702"/>
            <a:ext cx="4040188" cy="2689791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400" dirty="0"/>
          </a:p>
          <a:p>
            <a:pPr>
              <a:buNone/>
            </a:pPr>
            <a:r>
              <a:rPr lang="en-US" sz="1400" dirty="0"/>
              <a:t>Mom: </a:t>
            </a:r>
            <a:endParaRPr lang="en-US" sz="1400" dirty="0" smtClean="0"/>
          </a:p>
          <a:p>
            <a:pPr>
              <a:buNone/>
            </a:pPr>
            <a:r>
              <a:rPr lang="en-US" sz="1400" dirty="0" smtClean="0"/>
              <a:t>Dad</a:t>
            </a:r>
            <a:r>
              <a:rPr lang="en-US" sz="1400" dirty="0"/>
              <a:t>:    </a:t>
            </a:r>
            <a:endParaRPr lang="en-US" sz="1400" dirty="0" smtClean="0"/>
          </a:p>
          <a:p>
            <a:pPr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DOCTOR’S </a:t>
            </a:r>
            <a:r>
              <a:rPr lang="en-US" sz="1600" b="1" dirty="0">
                <a:solidFill>
                  <a:srgbClr val="FF0000"/>
                </a:solidFill>
              </a:rPr>
              <a:t>24-HOUR EMERGENCY</a:t>
            </a:r>
          </a:p>
          <a:p>
            <a:pPr>
              <a:buNone/>
            </a:pPr>
            <a:r>
              <a:rPr lang="en-US" sz="1600" b="1" i="1" dirty="0" smtClean="0">
                <a:solidFill>
                  <a:srgbClr val="7030A0"/>
                </a:solidFill>
              </a:rPr>
              <a:t>(Doctors Name)</a:t>
            </a:r>
            <a:r>
              <a:rPr lang="en-US" sz="1600" b="1" dirty="0">
                <a:solidFill>
                  <a:srgbClr val="FF0000"/>
                </a:solidFill>
              </a:rPr>
              <a:t>	</a:t>
            </a:r>
            <a:endParaRPr lang="en-US" sz="16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ZA" sz="1600" b="1" dirty="0"/>
              <a:t>Medical Info: </a:t>
            </a:r>
            <a:r>
              <a:rPr lang="en-ZA" sz="1600" b="1" i="1" dirty="0" smtClean="0">
                <a:solidFill>
                  <a:srgbClr val="7030A0"/>
                </a:solidFill>
              </a:rPr>
              <a:t>(Details)</a:t>
            </a:r>
          </a:p>
          <a:p>
            <a:pPr>
              <a:buNone/>
            </a:pPr>
            <a:r>
              <a:rPr lang="en-ZA" sz="1600" b="1" dirty="0" smtClean="0"/>
              <a:t>Membership</a:t>
            </a:r>
            <a:r>
              <a:rPr lang="en-ZA" sz="1600" b="1" dirty="0"/>
              <a:t>: </a:t>
            </a:r>
            <a:r>
              <a:rPr lang="en-ZA" sz="1600" b="1" i="1" dirty="0" smtClean="0">
                <a:solidFill>
                  <a:srgbClr val="7030A0"/>
                </a:solidFill>
              </a:rPr>
              <a:t>(Details)</a:t>
            </a:r>
            <a:endParaRPr lang="en-ZA" sz="1600" b="1" i="1" dirty="0">
              <a:solidFill>
                <a:srgbClr val="7030A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4211960" y="0"/>
            <a:ext cx="0" cy="7605464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4"/>
          <p:cNvSpPr>
            <a:spLocks noGrp="1"/>
          </p:cNvSpPr>
          <p:nvPr>
            <p:ph type="body" idx="1"/>
          </p:nvPr>
        </p:nvSpPr>
        <p:spPr>
          <a:xfrm>
            <a:off x="4340017" y="509539"/>
            <a:ext cx="4716016" cy="587834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1500" dirty="0">
                <a:solidFill>
                  <a:srgbClr val="00B0F0"/>
                </a:solidFill>
              </a:rPr>
              <a:t>The daily aim: </a:t>
            </a:r>
            <a:r>
              <a:rPr lang="en-US" sz="1500" b="0" dirty="0"/>
              <a:t>To keep </a:t>
            </a:r>
            <a:r>
              <a:rPr lang="en-US" sz="1500" dirty="0" err="1" smtClean="0">
                <a:solidFill>
                  <a:srgbClr val="7030A0"/>
                </a:solidFill>
              </a:rPr>
              <a:t>Nika’s</a:t>
            </a:r>
            <a:r>
              <a:rPr lang="en-US" sz="1500" b="0" dirty="0" smtClean="0"/>
              <a:t> </a:t>
            </a:r>
            <a:r>
              <a:rPr lang="en-US" sz="1500" b="0" dirty="0"/>
              <a:t>blood sugar/glucose (BG) as normal as possible. </a:t>
            </a:r>
            <a:r>
              <a:rPr lang="en-US" sz="1500" dirty="0"/>
              <a:t>Normal = anything from 5 to </a:t>
            </a:r>
            <a:r>
              <a:rPr lang="en-US" sz="1500" dirty="0" smtClean="0"/>
              <a:t>10 </a:t>
            </a:r>
            <a:r>
              <a:rPr lang="en-US" sz="1500" dirty="0"/>
              <a:t>on the test meter. Remember to scan every </a:t>
            </a:r>
            <a:r>
              <a:rPr lang="en-US" sz="1500" dirty="0" smtClean="0"/>
              <a:t>2/3 hours depending </a:t>
            </a:r>
            <a:r>
              <a:rPr lang="en-US" sz="1500" dirty="0"/>
              <a:t>on </a:t>
            </a:r>
            <a:r>
              <a:rPr lang="en-US" sz="1500" dirty="0" smtClean="0"/>
              <a:t>her </a:t>
            </a:r>
            <a:r>
              <a:rPr lang="en-US" sz="1500" dirty="0"/>
              <a:t>levels.</a:t>
            </a:r>
          </a:p>
          <a:p>
            <a:pPr>
              <a:lnSpc>
                <a:spcPct val="110000"/>
              </a:lnSpc>
            </a:pPr>
            <a:endParaRPr lang="en-US" sz="800" dirty="0"/>
          </a:p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00B0F0"/>
                </a:solidFill>
              </a:rPr>
              <a:t>How do you do keep the BG as normal as possible?</a:t>
            </a:r>
          </a:p>
          <a:p>
            <a:pPr marL="179388" indent="-179388">
              <a:lnSpc>
                <a:spcPct val="110000"/>
              </a:lnSpc>
              <a:buFontTx/>
              <a:buChar char="-"/>
            </a:pPr>
            <a:r>
              <a:rPr lang="en-US" sz="1200" b="0" dirty="0"/>
              <a:t>Watch daily for signs of low or high blood sugar (see pg. 3) and know how to treat them (pg. 4). Know how to test </a:t>
            </a:r>
            <a:r>
              <a:rPr lang="en-US" sz="1200" dirty="0" err="1" smtClean="0">
                <a:solidFill>
                  <a:srgbClr val="7030A0"/>
                </a:solidFill>
              </a:rPr>
              <a:t>Nika’s</a:t>
            </a:r>
            <a:r>
              <a:rPr lang="en-US" sz="1200" dirty="0" smtClean="0">
                <a:solidFill>
                  <a:srgbClr val="7030A0"/>
                </a:solidFill>
              </a:rPr>
              <a:t> </a:t>
            </a:r>
            <a:r>
              <a:rPr lang="en-US" sz="1200" b="0" dirty="0"/>
              <a:t>sugar (pg. 2).</a:t>
            </a:r>
          </a:p>
          <a:p>
            <a:pPr marL="179388" indent="-179388">
              <a:lnSpc>
                <a:spcPct val="110000"/>
              </a:lnSpc>
              <a:buFontTx/>
              <a:buChar char="-"/>
            </a:pPr>
            <a:r>
              <a:rPr lang="en-US" sz="1200" b="0" u="sng" dirty="0"/>
              <a:t>Know the sick day protocol</a:t>
            </a:r>
            <a:r>
              <a:rPr lang="en-US" sz="1200" b="0" dirty="0"/>
              <a:t>: if </a:t>
            </a:r>
            <a:r>
              <a:rPr lang="en-US" sz="1200" dirty="0" err="1" smtClean="0">
                <a:solidFill>
                  <a:srgbClr val="7030A0"/>
                </a:solidFill>
              </a:rPr>
              <a:t>Nika’s</a:t>
            </a:r>
            <a:r>
              <a:rPr lang="en-US" sz="1200" b="0" dirty="0" smtClean="0"/>
              <a:t> </a:t>
            </a:r>
            <a:r>
              <a:rPr lang="en-US" sz="1200" b="0" dirty="0"/>
              <a:t>has a temperature, please call me asap. Fever causes ketones, which can be bad.</a:t>
            </a:r>
          </a:p>
          <a:p>
            <a:pPr marL="179388" indent="-179388">
              <a:lnSpc>
                <a:spcPct val="110000"/>
              </a:lnSpc>
              <a:buFontTx/>
              <a:buChar char="-"/>
            </a:pPr>
            <a:r>
              <a:rPr lang="en-US" sz="1200" dirty="0">
                <a:solidFill>
                  <a:srgbClr val="FF0000"/>
                </a:solidFill>
              </a:rPr>
              <a:t>Know the emergency procedure</a:t>
            </a:r>
            <a:r>
              <a:rPr lang="en-US" sz="1200" b="0" dirty="0"/>
              <a:t> (see pg 5) - if BG is 3.0 or below, or the word “LOW” appears on the meter, immediately follow emergency procedure.</a:t>
            </a:r>
            <a:r>
              <a:rPr lang="en-US" sz="1400" b="0" dirty="0"/>
              <a:t/>
            </a:r>
            <a:br>
              <a:rPr lang="en-US" sz="1400" b="0" dirty="0"/>
            </a:br>
            <a:endParaRPr lang="en-US" sz="1400" b="0" dirty="0"/>
          </a:p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00B0F0"/>
                </a:solidFill>
              </a:rPr>
              <a:t>What can make blood glucose go too low?</a:t>
            </a:r>
          </a:p>
          <a:p>
            <a:pPr marL="179388" indent="-179388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200" b="0" dirty="0"/>
              <a:t>A lot of exercise without a snack to offset the dip</a:t>
            </a:r>
          </a:p>
          <a:p>
            <a:pPr marL="179388" indent="-179388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200" b="0" dirty="0"/>
              <a:t>Not eating his snack mid-morning</a:t>
            </a:r>
          </a:p>
          <a:p>
            <a:pPr marL="179388" indent="-179388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200" b="0" dirty="0"/>
              <a:t>Upset tummy</a:t>
            </a:r>
            <a:endParaRPr lang="en-US" sz="1400" b="0" dirty="0"/>
          </a:p>
          <a:p>
            <a:pPr>
              <a:lnSpc>
                <a:spcPct val="110000"/>
              </a:lnSpc>
            </a:pPr>
            <a:endParaRPr lang="en-US" sz="1400" b="0" dirty="0"/>
          </a:p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00B0F0"/>
                </a:solidFill>
              </a:rPr>
              <a:t>What can make blood glucose to go too high?</a:t>
            </a:r>
          </a:p>
          <a:p>
            <a:pPr marL="179388" indent="-179388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200" b="0" dirty="0"/>
              <a:t>Lots of exercise </a:t>
            </a:r>
            <a:r>
              <a:rPr lang="en-US" sz="1200" b="0" i="1" dirty="0"/>
              <a:t>when blood glucose is already high</a:t>
            </a:r>
          </a:p>
          <a:p>
            <a:pPr marL="179388" indent="-179388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200" b="0" dirty="0"/>
              <a:t>Fever/getting sick (Beware of Ketones – see page 4)</a:t>
            </a:r>
          </a:p>
          <a:p>
            <a:pPr marL="179388" indent="-179388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200" b="0" dirty="0"/>
              <a:t>Anxiety or stress; adrenalin</a:t>
            </a:r>
          </a:p>
          <a:p>
            <a:pPr>
              <a:lnSpc>
                <a:spcPct val="110000"/>
              </a:lnSpc>
            </a:pPr>
            <a:endParaRPr lang="en-US" sz="1200" b="0" dirty="0"/>
          </a:p>
        </p:txBody>
      </p:sp>
      <p:sp>
        <p:nvSpPr>
          <p:cNvPr id="13" name="Rectangle 12"/>
          <p:cNvSpPr/>
          <p:nvPr/>
        </p:nvSpPr>
        <p:spPr>
          <a:xfrm>
            <a:off x="216629" y="4825680"/>
            <a:ext cx="3613611" cy="1915688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46" y="1556792"/>
            <a:ext cx="2555776" cy="191683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print"/>
          <a:srcRect l="21946" t="40156" r="66980" b="43110"/>
          <a:stretch>
            <a:fillRect/>
          </a:stretch>
        </p:blipFill>
        <p:spPr bwMode="auto">
          <a:xfrm>
            <a:off x="3563888" y="4043468"/>
            <a:ext cx="792088" cy="89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Connector 25"/>
          <p:cNvCxnSpPr/>
          <p:nvPr/>
        </p:nvCxnSpPr>
        <p:spPr>
          <a:xfrm>
            <a:off x="4572000" y="0"/>
            <a:ext cx="0" cy="7605464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4"/>
          <p:cNvSpPr>
            <a:spLocks noGrp="1"/>
          </p:cNvSpPr>
          <p:nvPr>
            <p:ph type="body" idx="1"/>
          </p:nvPr>
        </p:nvSpPr>
        <p:spPr>
          <a:xfrm>
            <a:off x="107504" y="4149080"/>
            <a:ext cx="3527830" cy="720080"/>
          </a:xfrm>
        </p:spPr>
        <p:txBody>
          <a:bodyPr>
            <a:noAutofit/>
          </a:bodyPr>
          <a:lstStyle/>
          <a:p>
            <a:pPr marL="179388" indent="-179388">
              <a:lnSpc>
                <a:spcPct val="120000"/>
              </a:lnSpc>
            </a:pP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Wash &amp; dry your and</a:t>
            </a:r>
            <a:r>
              <a:rPr lang="en-US" sz="1200" dirty="0">
                <a:solidFill>
                  <a:srgbClr val="7030A0"/>
                </a:solidFill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</a:rPr>
              <a:t>Nika’s</a:t>
            </a:r>
            <a:r>
              <a:rPr lang="en-US" sz="1200" dirty="0" smtClean="0">
                <a:solidFill>
                  <a:srgbClr val="7030A0"/>
                </a:solidFill>
              </a:rPr>
              <a:t> 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hands (any trace of food on hands can cause incorrect reading)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31840" y="1912476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Meter</a:t>
            </a:r>
            <a:endParaRPr lang="en-ZA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51720" y="1556792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Finger-pricking device</a:t>
            </a:r>
            <a:endParaRPr lang="en-ZA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50868" y="2245876"/>
            <a:ext cx="1104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Blood glucose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(BG) test strips (in bottle)  </a:t>
            </a:r>
            <a:endParaRPr lang="en-ZA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5" name="Content Placeholder 13" descr="60644.pn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11487647" flipV="1">
            <a:off x="3120223" y="2290267"/>
            <a:ext cx="375139" cy="578507"/>
          </a:xfrm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</p:pic>
      <p:pic>
        <p:nvPicPr>
          <p:cNvPr id="38" name="Content Placeholder 13" descr="60644.pn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11487647" flipV="1">
            <a:off x="2758872" y="1735445"/>
            <a:ext cx="412470" cy="636076"/>
          </a:xfrm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</p:pic>
      <p:pic>
        <p:nvPicPr>
          <p:cNvPr id="39" name="Content Placeholder 13" descr="60644.pn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9679278" flipV="1">
            <a:off x="1640603" y="1488714"/>
            <a:ext cx="497868" cy="627816"/>
          </a:xfrm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</p:pic>
      <p:sp>
        <p:nvSpPr>
          <p:cNvPr id="40" name="Text Placeholder 4"/>
          <p:cNvSpPr>
            <a:spLocks noGrp="1"/>
          </p:cNvSpPr>
          <p:nvPr>
            <p:ph type="body" idx="1"/>
          </p:nvPr>
        </p:nvSpPr>
        <p:spPr>
          <a:xfrm>
            <a:off x="0" y="332656"/>
            <a:ext cx="4572000" cy="1144991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700" u="sng" dirty="0">
                <a:solidFill>
                  <a:srgbClr val="00B0F0"/>
                </a:solidFill>
              </a:rPr>
              <a:t>HOW TO TEST BLOOD GLUCOSE </a:t>
            </a:r>
          </a:p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rgbClr val="FF0000"/>
                </a:solidFill>
              </a:rPr>
              <a:t>Very important: unless sugar is very low, insulin for snacks must be given 10 to 15 minutes </a:t>
            </a:r>
            <a:r>
              <a:rPr lang="en-US" sz="1200" u="sng" dirty="0">
                <a:solidFill>
                  <a:srgbClr val="FF0000"/>
                </a:solidFill>
              </a:rPr>
              <a:t>before</a:t>
            </a:r>
            <a:r>
              <a:rPr lang="en-US" sz="1200" dirty="0">
                <a:solidFill>
                  <a:srgbClr val="FF0000"/>
                </a:solidFill>
              </a:rPr>
              <a:t> snacks are eaten, so that the insulin has time to become active first – this will only depend on his BG levels. First contact ME via </a:t>
            </a:r>
            <a:r>
              <a:rPr lang="en-US" sz="1200" dirty="0" err="1">
                <a:solidFill>
                  <a:srgbClr val="FF0000"/>
                </a:solidFill>
              </a:rPr>
              <a:t>Whatapp</a:t>
            </a:r>
            <a:r>
              <a:rPr lang="en-US" sz="1200" dirty="0">
                <a:solidFill>
                  <a:srgbClr val="FF0000"/>
                </a:solidFill>
              </a:rPr>
              <a:t> with his levels readings.</a:t>
            </a:r>
          </a:p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rgbClr val="FF0000"/>
                </a:solidFill>
              </a:rPr>
              <a:t>Normally NO need to inject before lunchbox</a:t>
            </a:r>
          </a:p>
        </p:txBody>
      </p:sp>
      <p:sp>
        <p:nvSpPr>
          <p:cNvPr id="41" name="Text Placeholder 4"/>
          <p:cNvSpPr>
            <a:spLocks noGrp="1"/>
          </p:cNvSpPr>
          <p:nvPr>
            <p:ph type="body" idx="1"/>
          </p:nvPr>
        </p:nvSpPr>
        <p:spPr>
          <a:xfrm>
            <a:off x="107504" y="5013176"/>
            <a:ext cx="3312368" cy="1008112"/>
          </a:xfrm>
        </p:spPr>
        <p:txBody>
          <a:bodyPr>
            <a:noAutofit/>
          </a:bodyPr>
          <a:lstStyle/>
          <a:p>
            <a:pPr marL="179388" indent="-179388">
              <a:lnSpc>
                <a:spcPct val="120000"/>
              </a:lnSpc>
            </a:pPr>
            <a:r>
              <a:rPr lang="en-US" sz="12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Take a test strip out of the black bag &amp; insert it into the meter, striped side first.</a:t>
            </a:r>
          </a:p>
        </p:txBody>
      </p:sp>
      <p:pic>
        <p:nvPicPr>
          <p:cNvPr id="48" name="Content Placeholder 13" descr="60644.pn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2560851" flipV="1">
            <a:off x="3472859" y="5348679"/>
            <a:ext cx="398414" cy="614401"/>
          </a:xfrm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</p:pic>
      <p:sp>
        <p:nvSpPr>
          <p:cNvPr id="49" name="Text Placeholder 4"/>
          <p:cNvSpPr>
            <a:spLocks noGrp="1"/>
          </p:cNvSpPr>
          <p:nvPr>
            <p:ph type="body" idx="1"/>
          </p:nvPr>
        </p:nvSpPr>
        <p:spPr>
          <a:xfrm>
            <a:off x="107504" y="6057292"/>
            <a:ext cx="3600400" cy="648072"/>
          </a:xfrm>
        </p:spPr>
        <p:txBody>
          <a:bodyPr>
            <a:noAutofit/>
          </a:bodyPr>
          <a:lstStyle/>
          <a:p>
            <a:pPr marL="179388" indent="-179388">
              <a:lnSpc>
                <a:spcPct val="120000"/>
              </a:lnSpc>
            </a:pP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See an image of a drop of blood appear on the meter screen.  The meter is now ready for use.</a:t>
            </a:r>
          </a:p>
        </p:txBody>
      </p:sp>
      <p:pic>
        <p:nvPicPr>
          <p:cNvPr id="2061" name="Picture 13" descr="http://www.clker.com/cliparts/9/1/d/8/12065689441460351022Angelo_Gemmi_drop.svg.thumb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79912" y="6345324"/>
            <a:ext cx="288032" cy="396044"/>
          </a:xfrm>
          <a:prstGeom prst="rect">
            <a:avLst/>
          </a:prstGeom>
          <a:noFill/>
        </p:spPr>
      </p:pic>
      <p:sp>
        <p:nvSpPr>
          <p:cNvPr id="51" name="Text Placeholder 4"/>
          <p:cNvSpPr>
            <a:spLocks noGrp="1"/>
          </p:cNvSpPr>
          <p:nvPr>
            <p:ph type="body" idx="1"/>
          </p:nvPr>
        </p:nvSpPr>
        <p:spPr>
          <a:xfrm>
            <a:off x="4571999" y="44624"/>
            <a:ext cx="3236465" cy="1382220"/>
          </a:xfrm>
        </p:spPr>
        <p:txBody>
          <a:bodyPr>
            <a:noAutofit/>
          </a:bodyPr>
          <a:lstStyle/>
          <a:p>
            <a:pPr marL="179388" indent="-179388">
              <a:lnSpc>
                <a:spcPct val="120000"/>
              </a:lnSpc>
            </a:pP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5.  Pick up the finger-pricking device.</a:t>
            </a:r>
          </a:p>
          <a:p>
            <a:pPr marL="179388" indent="-179388">
              <a:lnSpc>
                <a:spcPct val="120000"/>
              </a:lnSpc>
            </a:pP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Pull the back black cap until it clicks. The button will turn orange. It is now loaded.</a:t>
            </a:r>
          </a:p>
        </p:txBody>
      </p:sp>
      <p:sp>
        <p:nvSpPr>
          <p:cNvPr id="60" name="Text Placeholder 4"/>
          <p:cNvSpPr>
            <a:spLocks noGrp="1"/>
          </p:cNvSpPr>
          <p:nvPr>
            <p:ph type="body" idx="1"/>
          </p:nvPr>
        </p:nvSpPr>
        <p:spPr>
          <a:xfrm>
            <a:off x="4572000" y="1844824"/>
            <a:ext cx="3672408" cy="1124744"/>
          </a:xfrm>
        </p:spPr>
        <p:txBody>
          <a:bodyPr>
            <a:noAutofit/>
          </a:bodyPr>
          <a:lstStyle/>
          <a:p>
            <a:pPr marL="179388" indent="-179388">
              <a:lnSpc>
                <a:spcPct val="120000"/>
              </a:lnSpc>
            </a:pP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6. Place the opposite end (white) on </a:t>
            </a:r>
            <a:r>
              <a:rPr lang="en-US" sz="1200" dirty="0" err="1" smtClean="0">
                <a:solidFill>
                  <a:srgbClr val="7030A0"/>
                </a:solidFill>
              </a:rPr>
              <a:t>Nika</a:t>
            </a:r>
            <a:r>
              <a:rPr lang="en-US" sz="1200" dirty="0" smtClean="0">
                <a:solidFill>
                  <a:srgbClr val="7030A0"/>
                </a:solidFill>
              </a:rPr>
              <a:t> 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finger and push the trigger button on the side of the pen.</a:t>
            </a:r>
          </a:p>
        </p:txBody>
      </p:sp>
      <p:sp>
        <p:nvSpPr>
          <p:cNvPr id="62" name="Text Placeholder 4"/>
          <p:cNvSpPr>
            <a:spLocks noGrp="1"/>
          </p:cNvSpPr>
          <p:nvPr>
            <p:ph type="body" idx="1"/>
          </p:nvPr>
        </p:nvSpPr>
        <p:spPr>
          <a:xfrm>
            <a:off x="4644008" y="3130952"/>
            <a:ext cx="3384376" cy="1112015"/>
          </a:xfrm>
        </p:spPr>
        <p:txBody>
          <a:bodyPr>
            <a:noAutofit/>
          </a:bodyPr>
          <a:lstStyle/>
          <a:p>
            <a:pPr marL="179388" indent="-179388">
              <a:lnSpc>
                <a:spcPct val="120000"/>
              </a:lnSpc>
            </a:pP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7. Transfer the drop of blood onto the strip in the meter and wait 5 seconds for the reading to appear.</a:t>
            </a:r>
          </a:p>
          <a:p>
            <a:pPr marL="179388" indent="-179388">
              <a:lnSpc>
                <a:spcPct val="120000"/>
              </a:lnSpc>
            </a:pPr>
            <a:endParaRPr lang="en-US" sz="12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8" name="Content Placeholder 13" descr="60644.pn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 flipV="1">
            <a:off x="8028384" y="3281856"/>
            <a:ext cx="431625" cy="374706"/>
          </a:xfrm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</p:pic>
      <p:sp>
        <p:nvSpPr>
          <p:cNvPr id="70" name="Left Brace 69"/>
          <p:cNvSpPr/>
          <p:nvPr/>
        </p:nvSpPr>
        <p:spPr>
          <a:xfrm>
            <a:off x="1115616" y="1628800"/>
            <a:ext cx="432048" cy="2376264"/>
          </a:xfrm>
          <a:prstGeom prst="lef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 sz="1200" dirty="0"/>
          </a:p>
        </p:txBody>
      </p:sp>
      <p:sp>
        <p:nvSpPr>
          <p:cNvPr id="71" name="Text Placeholder 4"/>
          <p:cNvSpPr>
            <a:spLocks noGrp="1"/>
          </p:cNvSpPr>
          <p:nvPr>
            <p:ph type="body" idx="1"/>
          </p:nvPr>
        </p:nvSpPr>
        <p:spPr>
          <a:xfrm>
            <a:off x="179512" y="1700808"/>
            <a:ext cx="1080120" cy="36004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KIT</a:t>
            </a:r>
          </a:p>
        </p:txBody>
      </p:sp>
      <p:pic>
        <p:nvPicPr>
          <p:cNvPr id="2071" name="Picture 23" descr="https://www.mygenteel.com/wp-content/uploads/quick_cart/details.pouch.png"/>
          <p:cNvPicPr>
            <a:picLocks noChangeAspect="1" noChangeArrowheads="1"/>
          </p:cNvPicPr>
          <p:nvPr/>
        </p:nvPicPr>
        <p:blipFill>
          <a:blip r:embed="rId5" cstate="print"/>
          <a:srcRect l="25656" r="23033"/>
          <a:stretch>
            <a:fillRect/>
          </a:stretch>
        </p:blipFill>
        <p:spPr bwMode="auto">
          <a:xfrm>
            <a:off x="179512" y="2173661"/>
            <a:ext cx="936104" cy="1216243"/>
          </a:xfrm>
          <a:prstGeom prst="rect">
            <a:avLst/>
          </a:prstGeom>
          <a:noFill/>
        </p:spPr>
      </p:pic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6" cstate="print"/>
          <a:srcRect l="26942" t="46875" r="62722" b="48203"/>
          <a:stretch>
            <a:fillRect/>
          </a:stretch>
        </p:blipFill>
        <p:spPr bwMode="auto">
          <a:xfrm>
            <a:off x="1763688" y="3573016"/>
            <a:ext cx="100811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Content Placeholder 13" descr="60644.pn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11487647" flipV="1">
            <a:off x="2800286" y="3413234"/>
            <a:ext cx="485194" cy="748225"/>
          </a:xfrm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</p:pic>
      <p:sp>
        <p:nvSpPr>
          <p:cNvPr id="76" name="TextBox 75"/>
          <p:cNvSpPr txBox="1"/>
          <p:nvPr/>
        </p:nvSpPr>
        <p:spPr>
          <a:xfrm>
            <a:off x="3217916" y="3717032"/>
            <a:ext cx="1354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Glucose sweets</a:t>
            </a:r>
            <a:endParaRPr lang="en-ZA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0" name="Text Placeholder 4"/>
          <p:cNvSpPr>
            <a:spLocks noGrp="1"/>
          </p:cNvSpPr>
          <p:nvPr>
            <p:ph type="body" idx="1"/>
          </p:nvPr>
        </p:nvSpPr>
        <p:spPr>
          <a:xfrm>
            <a:off x="4644008" y="5688632"/>
            <a:ext cx="3312368" cy="1052736"/>
          </a:xfrm>
        </p:spPr>
        <p:txBody>
          <a:bodyPr>
            <a:noAutofit/>
          </a:bodyPr>
          <a:lstStyle/>
          <a:p>
            <a:pPr marL="179388" indent="-179388">
              <a:lnSpc>
                <a:spcPct val="120000"/>
              </a:lnSpc>
            </a:pPr>
            <a:endParaRPr lang="en-US" sz="12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1" name="Content Placeholder 13" descr="60644.pn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34425" flipH="1" flipV="1">
            <a:off x="7865336" y="5133720"/>
            <a:ext cx="527099" cy="351226"/>
          </a:xfrm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</p:pic>
      <p:pic>
        <p:nvPicPr>
          <p:cNvPr id="2075" name="Picture 2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282" t="44094" r="61812" b="45452"/>
          <a:stretch>
            <a:fillRect/>
          </a:stretch>
        </p:blipFill>
        <p:spPr bwMode="auto">
          <a:xfrm rot="15134637">
            <a:off x="8376542" y="3231797"/>
            <a:ext cx="57606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" name="Oval 84"/>
          <p:cNvSpPr/>
          <p:nvPr/>
        </p:nvSpPr>
        <p:spPr>
          <a:xfrm flipV="1">
            <a:off x="8431332" y="6484509"/>
            <a:ext cx="52468" cy="274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/>
          </a:p>
        </p:txBody>
      </p:sp>
      <p:pic>
        <p:nvPicPr>
          <p:cNvPr id="54" name="Content Placeholder 13" descr="60644.pn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081046" flipH="1">
            <a:off x="7878028" y="144546"/>
            <a:ext cx="444726" cy="329056"/>
          </a:xfrm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</p:pic>
      <p:pic>
        <p:nvPicPr>
          <p:cNvPr id="55" name="Content Placeholder 13" descr="60644.pn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75615" flipH="1" flipV="1">
            <a:off x="5486830" y="2054362"/>
            <a:ext cx="320914" cy="390177"/>
          </a:xfrm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</p:pic>
      <p:sp>
        <p:nvSpPr>
          <p:cNvPr id="57" name="TextBox 56"/>
          <p:cNvSpPr txBox="1"/>
          <p:nvPr/>
        </p:nvSpPr>
        <p:spPr>
          <a:xfrm>
            <a:off x="8172400" y="233152"/>
            <a:ext cx="8995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Pull-cap</a:t>
            </a:r>
            <a:endParaRPr lang="en-ZA" sz="1200" b="1" i="1" dirty="0"/>
          </a:p>
        </p:txBody>
      </p:sp>
      <p:cxnSp>
        <p:nvCxnSpPr>
          <p:cNvPr id="63" name="Straight Connector 62"/>
          <p:cNvCxnSpPr/>
          <p:nvPr/>
        </p:nvCxnSpPr>
        <p:spPr>
          <a:xfrm>
            <a:off x="4772288" y="3130952"/>
            <a:ext cx="419220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4788024" y="1772816"/>
            <a:ext cx="4176464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4788024" y="5877272"/>
            <a:ext cx="420460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79512" y="4077072"/>
            <a:ext cx="4248472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179512" y="5085184"/>
            <a:ext cx="4248472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179512" y="6165304"/>
            <a:ext cx="4248472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956376" y="6525344"/>
            <a:ext cx="1115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00B0F0"/>
                </a:solidFill>
              </a:rPr>
              <a:t>Page 2</a:t>
            </a:r>
            <a:endParaRPr lang="en-ZA" sz="1200" b="1" dirty="0">
              <a:solidFill>
                <a:srgbClr val="00B0F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088" y="2334689"/>
            <a:ext cx="438150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556" y="2050975"/>
            <a:ext cx="694164" cy="141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10" descr="Image result for fora diamond  test strip">
            <a:hlinkClick r:id="rId10"/>
          </p:cNvPr>
          <p:cNvSpPr>
            <a:spLocks noChangeAspect="1" noChangeArrowheads="1"/>
          </p:cNvSpPr>
          <p:nvPr/>
        </p:nvSpPr>
        <p:spPr bwMode="auto">
          <a:xfrm>
            <a:off x="46038" y="-2286000"/>
            <a:ext cx="29051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2" descr="Image result for fora diamond  test strip">
            <a:hlinkClick r:id="rId10"/>
          </p:cNvPr>
          <p:cNvSpPr>
            <a:spLocks noChangeAspect="1" noChangeArrowheads="1"/>
          </p:cNvSpPr>
          <p:nvPr/>
        </p:nvSpPr>
        <p:spPr bwMode="auto">
          <a:xfrm>
            <a:off x="237371" y="-2153007"/>
            <a:ext cx="29051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8" name="Picture 14" descr="Image result for fora diamond  test strip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932" y="5279014"/>
            <a:ext cx="518910" cy="85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704" y="543163"/>
            <a:ext cx="566217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115" y="1850790"/>
            <a:ext cx="2258458" cy="521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4572000" y="1955087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Side to put on fingertip</a:t>
            </a:r>
            <a:endParaRPr lang="en-ZA" sz="1200" b="1" i="1" dirty="0"/>
          </a:p>
        </p:txBody>
      </p:sp>
      <p:pic>
        <p:nvPicPr>
          <p:cNvPr id="79" name="Content Placeholder 13" descr="60644.pn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081046" flipH="1">
            <a:off x="6908442" y="1726646"/>
            <a:ext cx="444726" cy="329056"/>
          </a:xfrm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</p:pic>
      <p:sp>
        <p:nvSpPr>
          <p:cNvPr id="82" name="TextBox 81"/>
          <p:cNvSpPr txBox="1"/>
          <p:nvPr/>
        </p:nvSpPr>
        <p:spPr>
          <a:xfrm>
            <a:off x="6372200" y="1447996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Goes orange. Trigger</a:t>
            </a:r>
            <a:endParaRPr lang="en-ZA" sz="1200" b="1" i="1" dirty="0"/>
          </a:p>
        </p:txBody>
      </p:sp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955" y="4077072"/>
            <a:ext cx="3488129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6339434-57D5-4CDF-8924-62479435DB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92" y="2115537"/>
            <a:ext cx="782387" cy="88621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129"/>
          <p:cNvSpPr/>
          <p:nvPr/>
        </p:nvSpPr>
        <p:spPr>
          <a:xfrm>
            <a:off x="4705966" y="764704"/>
            <a:ext cx="1177676" cy="10081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51474" t="72843" r="36714" b="11407"/>
          <a:stretch>
            <a:fillRect/>
          </a:stretch>
        </p:blipFill>
        <p:spPr bwMode="auto">
          <a:xfrm>
            <a:off x="348328" y="1318962"/>
            <a:ext cx="792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" cstate="print"/>
          <a:srcRect l="33832" t="42328" r="55488" b="42907"/>
          <a:stretch>
            <a:fillRect/>
          </a:stretch>
        </p:blipFill>
        <p:spPr bwMode="auto">
          <a:xfrm>
            <a:off x="2843808" y="1320630"/>
            <a:ext cx="763952" cy="792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Rectangle 81"/>
          <p:cNvSpPr/>
          <p:nvPr/>
        </p:nvSpPr>
        <p:spPr>
          <a:xfrm>
            <a:off x="66492" y="764704"/>
            <a:ext cx="4577516" cy="360040"/>
          </a:xfrm>
          <a:prstGeom prst="rect">
            <a:avLst/>
          </a:prstGeom>
          <a:solidFill>
            <a:srgbClr val="00B0F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-54259" y="59368"/>
            <a:ext cx="6372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ZA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SIGNS THAT </a:t>
            </a:r>
            <a:r>
              <a:rPr kumimoji="0" lang="en-ZA" b="1" i="1" u="sng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Times New Roman" pitchFamily="18" charset="0"/>
                <a:cs typeface="Arial" pitchFamily="34" charset="0"/>
              </a:rPr>
              <a:t>NIKA’S</a:t>
            </a:r>
            <a:r>
              <a:rPr kumimoji="0" lang="en-ZA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ZA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BLOOD</a:t>
            </a:r>
            <a:r>
              <a:rPr kumimoji="0" lang="en-ZA" b="1" i="0" u="sng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ZA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SUGAR</a:t>
            </a:r>
            <a:r>
              <a:rPr kumimoji="0" lang="en-ZA" b="1" i="0" u="sng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 COULD BE </a:t>
            </a:r>
            <a:r>
              <a:rPr kumimoji="0" lang="en-ZA" b="1" i="0" u="sng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LOW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ZA" b="1" u="sng" baseline="0" dirty="0">
                <a:solidFill>
                  <a:srgbClr val="C00000"/>
                </a:solidFill>
                <a:ea typeface="Times New Roman" pitchFamily="18" charset="0"/>
                <a:cs typeface="Arial" pitchFamily="34" charset="0"/>
              </a:rPr>
              <a:t>(HIPO)</a:t>
            </a:r>
            <a:endParaRPr kumimoji="0" lang="en-ZA" b="1" i="0" u="sng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6012160" y="0"/>
            <a:ext cx="31318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ZA" b="1" i="0" u="sng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ea typeface="Times New Roman" pitchFamily="18" charset="0"/>
                <a:cs typeface="Arial" pitchFamily="34" charset="0"/>
              </a:rPr>
              <a:t>SIGNS THAT </a:t>
            </a:r>
            <a:r>
              <a:rPr lang="en-ZA" b="1" i="1" u="sng" dirty="0" smtClean="0">
                <a:solidFill>
                  <a:srgbClr val="7030A0"/>
                </a:solidFill>
                <a:ea typeface="Times New Roman" pitchFamily="18" charset="0"/>
                <a:cs typeface="Arial" pitchFamily="34" charset="0"/>
              </a:rPr>
              <a:t>NIKA’S</a:t>
            </a:r>
            <a:r>
              <a:rPr kumimoji="0" lang="en-ZA" b="1" i="0" u="sng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ZA" b="1" i="0" u="sng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ea typeface="Times New Roman" pitchFamily="18" charset="0"/>
                <a:cs typeface="Arial" pitchFamily="34" charset="0"/>
              </a:rPr>
              <a:t>B</a:t>
            </a:r>
            <a:r>
              <a:rPr lang="en-ZA" b="1" u="sng" dirty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LOOD </a:t>
            </a:r>
            <a:r>
              <a:rPr kumimoji="0" lang="en-ZA" b="1" i="0" u="sng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ea typeface="Times New Roman" pitchFamily="18" charset="0"/>
                <a:cs typeface="Arial" pitchFamily="34" charset="0"/>
              </a:rPr>
              <a:t>SUGAR</a:t>
            </a:r>
            <a:r>
              <a:rPr kumimoji="0" lang="en-ZA" b="1" i="0" u="sng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ea typeface="Times New Roman" pitchFamily="18" charset="0"/>
                <a:cs typeface="Arial" pitchFamily="34" charset="0"/>
              </a:rPr>
              <a:t> COULD BE </a:t>
            </a:r>
            <a:r>
              <a:rPr kumimoji="0" lang="en-ZA" b="1" i="0" u="sng" strike="noStrike" cap="none" normalizeH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HIGH (DKA)</a:t>
            </a:r>
            <a:endParaRPr kumimoji="0" lang="en-ZA" b="1" i="0" u="sng" strike="noStrike" cap="none" normalizeH="0" baseline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57388" y="6259378"/>
            <a:ext cx="1800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Stomach</a:t>
            </a:r>
            <a:br>
              <a:rPr lang="en-US" sz="1500" dirty="0"/>
            </a:br>
            <a:r>
              <a:rPr lang="en-US" sz="1500" dirty="0"/>
              <a:t>ache/nausea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639712" y="2653722"/>
            <a:ext cx="13681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Unconscious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0996" y="764704"/>
            <a:ext cx="255577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235325" algn="l"/>
              </a:tabLst>
            </a:pPr>
            <a:r>
              <a:rPr lang="en-US" sz="1500" b="1" dirty="0">
                <a:solidFill>
                  <a:schemeClr val="bg1"/>
                </a:solidFill>
              </a:rPr>
              <a:t>LOW (3 TO 3.9 mmol)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13086" t="43312" r="76578" b="42970"/>
          <a:stretch>
            <a:fillRect/>
          </a:stretch>
        </p:blipFill>
        <p:spPr bwMode="auto">
          <a:xfrm>
            <a:off x="1356440" y="1318962"/>
            <a:ext cx="792088" cy="78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l="37449" t="59062" r="55168" b="31094"/>
          <a:stretch>
            <a:fillRect/>
          </a:stretch>
        </p:blipFill>
        <p:spPr bwMode="auto">
          <a:xfrm>
            <a:off x="348328" y="2687114"/>
            <a:ext cx="792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/>
        </p:nvSpPr>
        <p:spPr>
          <a:xfrm>
            <a:off x="234116" y="2077585"/>
            <a:ext cx="93610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Hungry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212424" y="2091653"/>
            <a:ext cx="10801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Tired/weak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34116" y="3465134"/>
            <a:ext cx="100811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Pale/dizzy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237938" y="3465134"/>
            <a:ext cx="9361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Shaky/</a:t>
            </a:r>
          </a:p>
          <a:p>
            <a:pPr algn="ctr"/>
            <a:r>
              <a:rPr lang="en-US" sz="1500" dirty="0"/>
              <a:t>sweaty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 l="49530" t="42328" r="39783" b="42907"/>
          <a:stretch>
            <a:fillRect/>
          </a:stretch>
        </p:blipFill>
        <p:spPr bwMode="auto">
          <a:xfrm>
            <a:off x="1356440" y="2687114"/>
            <a:ext cx="76444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 l="29328" t="42328" r="60336" b="43891"/>
          <a:stretch>
            <a:fillRect/>
          </a:stretch>
        </p:blipFill>
        <p:spPr bwMode="auto">
          <a:xfrm>
            <a:off x="341620" y="4055006"/>
            <a:ext cx="792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Rectangle 42"/>
          <p:cNvSpPr/>
          <p:nvPr/>
        </p:nvSpPr>
        <p:spPr>
          <a:xfrm>
            <a:off x="255544" y="4811961"/>
            <a:ext cx="10801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Headache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97604" y="6267116"/>
            <a:ext cx="10801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Irritable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077436" y="4826956"/>
            <a:ext cx="14401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Emotional/</a:t>
            </a:r>
          </a:p>
          <a:p>
            <a:pPr algn="ctr"/>
            <a:r>
              <a:rPr lang="en-US" sz="1500" dirty="0"/>
              <a:t>teary/ anxious</a:t>
            </a: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 cstate="print"/>
          <a:srcRect l="53519" t="58749" r="36883" b="26923"/>
          <a:stretch>
            <a:fillRect/>
          </a:stretch>
        </p:blipFill>
        <p:spPr bwMode="auto">
          <a:xfrm>
            <a:off x="1391937" y="4074010"/>
            <a:ext cx="691944" cy="77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 cstate="print"/>
          <a:srcRect l="16104" t="44296" r="75101" b="43922"/>
          <a:stretch>
            <a:fillRect/>
          </a:stretch>
        </p:blipFill>
        <p:spPr bwMode="auto">
          <a:xfrm>
            <a:off x="341620" y="5503164"/>
            <a:ext cx="78831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0" cstate="print">
            <a:lum bright="-8000" contrast="8000"/>
          </a:blip>
          <a:srcRect l="32788" t="58077" r="58860" b="30111"/>
          <a:stretch>
            <a:fillRect/>
          </a:stretch>
        </p:blipFill>
        <p:spPr bwMode="auto">
          <a:xfrm>
            <a:off x="1395056" y="5503164"/>
            <a:ext cx="74676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Rectangle 49"/>
          <p:cNvSpPr/>
          <p:nvPr/>
        </p:nvSpPr>
        <p:spPr>
          <a:xfrm>
            <a:off x="2386048" y="764704"/>
            <a:ext cx="252028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235325" algn="l"/>
              </a:tabLst>
            </a:pPr>
            <a:r>
              <a:rPr lang="en-US" sz="1500" b="1" dirty="0">
                <a:solidFill>
                  <a:schemeClr val="bg1"/>
                </a:solidFill>
              </a:rPr>
              <a:t>VERY LOW (2 TO 3 mmol)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700518" y="764704"/>
            <a:ext cx="12241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235325" algn="l"/>
              </a:tabLst>
            </a:pPr>
            <a:r>
              <a:rPr lang="en-US" sz="1500" b="1" dirty="0">
                <a:solidFill>
                  <a:schemeClr val="bg1"/>
                </a:solidFill>
              </a:rPr>
              <a:t>SEVERE LOW (1.9 or below, or “LO”)</a:t>
            </a: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1" cstate="print"/>
          <a:srcRect l="32109" t="47249" r="59770" b="41923"/>
          <a:stretch>
            <a:fillRect/>
          </a:stretch>
        </p:blipFill>
        <p:spPr bwMode="auto">
          <a:xfrm>
            <a:off x="2812336" y="2687114"/>
            <a:ext cx="792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Rectangle 52"/>
          <p:cNvSpPr/>
          <p:nvPr/>
        </p:nvSpPr>
        <p:spPr>
          <a:xfrm>
            <a:off x="2754396" y="3442877"/>
            <a:ext cx="93610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Confused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736040" y="3442877"/>
            <a:ext cx="86409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Blurred</a:t>
            </a:r>
          </a:p>
          <a:p>
            <a:pPr algn="ctr"/>
            <a:r>
              <a:rPr lang="en-US" sz="1500" dirty="0"/>
              <a:t>Vision or very, very sleepy: wanting to sleep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707904" y="2060848"/>
            <a:ext cx="93610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Restless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552440" y="2068846"/>
            <a:ext cx="13681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Aggressive</a:t>
            </a:r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2" cstate="print"/>
          <a:srcRect l="19439" t="60046" r="73179" b="29126"/>
          <a:stretch>
            <a:fillRect/>
          </a:stretch>
        </p:blipFill>
        <p:spPr bwMode="auto">
          <a:xfrm>
            <a:off x="3779912" y="2687114"/>
            <a:ext cx="72008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3" cstate="print"/>
          <a:srcRect l="53691" t="74811" r="38188" b="14361"/>
          <a:stretch>
            <a:fillRect/>
          </a:stretch>
        </p:blipFill>
        <p:spPr bwMode="auto">
          <a:xfrm>
            <a:off x="3779912" y="1320630"/>
            <a:ext cx="792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0" name="Straight Connector 59"/>
          <p:cNvCxnSpPr/>
          <p:nvPr/>
        </p:nvCxnSpPr>
        <p:spPr>
          <a:xfrm>
            <a:off x="2608712" y="780922"/>
            <a:ext cx="0" cy="662401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2596312" y="5085184"/>
            <a:ext cx="312781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Double Brace 74"/>
          <p:cNvSpPr/>
          <p:nvPr/>
        </p:nvSpPr>
        <p:spPr>
          <a:xfrm>
            <a:off x="-10044" y="3990996"/>
            <a:ext cx="2598499" cy="2761496"/>
          </a:xfrm>
          <a:prstGeom prst="bracePair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76" name="TextBox 75"/>
          <p:cNvSpPr txBox="1"/>
          <p:nvPr/>
        </p:nvSpPr>
        <p:spPr>
          <a:xfrm>
            <a:off x="2699792" y="5272752"/>
            <a:ext cx="15121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These 4 signs of a low can also be symptoms of HIGH blood sugar.</a:t>
            </a:r>
            <a:endParaRPr lang="en-ZA" sz="1300" dirty="0"/>
          </a:p>
        </p:txBody>
      </p:sp>
      <p:cxnSp>
        <p:nvCxnSpPr>
          <p:cNvPr id="77" name="Straight Connector 76"/>
          <p:cNvCxnSpPr/>
          <p:nvPr/>
        </p:nvCxnSpPr>
        <p:spPr>
          <a:xfrm>
            <a:off x="4659506" y="781150"/>
            <a:ext cx="0" cy="43040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4" cstate="print"/>
          <a:srcRect l="15269" t="60861" r="75746" b="27157"/>
          <a:stretch>
            <a:fillRect/>
          </a:stretch>
        </p:blipFill>
        <p:spPr bwMode="auto">
          <a:xfrm>
            <a:off x="4927744" y="1896767"/>
            <a:ext cx="792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" name="Rectangle 79"/>
          <p:cNvSpPr/>
          <p:nvPr/>
        </p:nvSpPr>
        <p:spPr>
          <a:xfrm>
            <a:off x="4636614" y="4011943"/>
            <a:ext cx="13681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Seizure</a:t>
            </a:r>
          </a:p>
        </p:txBody>
      </p:sp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5" cstate="print"/>
          <a:srcRect l="30805" t="74811" r="59128" b="10423"/>
          <a:stretch>
            <a:fillRect/>
          </a:stretch>
        </p:blipFill>
        <p:spPr bwMode="auto">
          <a:xfrm>
            <a:off x="4925122" y="3264919"/>
            <a:ext cx="72008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5"/>
          <p:cNvPicPr>
            <a:picLocks noChangeAspect="1" noChangeArrowheads="1"/>
          </p:cNvPicPr>
          <p:nvPr/>
        </p:nvPicPr>
        <p:blipFill>
          <a:blip r:embed="rId4" cstate="print"/>
          <a:srcRect l="13086" t="43312" r="76578" b="44055"/>
          <a:stretch>
            <a:fillRect/>
          </a:stretch>
        </p:blipFill>
        <p:spPr bwMode="auto">
          <a:xfrm>
            <a:off x="7114216" y="1340767"/>
            <a:ext cx="86409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6" cstate="print"/>
          <a:srcRect l="52081" t="76780" r="39027" b="12352"/>
          <a:stretch>
            <a:fillRect/>
          </a:stretch>
        </p:blipFill>
        <p:spPr bwMode="auto">
          <a:xfrm>
            <a:off x="6106104" y="1340767"/>
            <a:ext cx="864096" cy="792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7" cstate="print"/>
          <a:srcRect l="54430" t="73453" r="36711" b="13047"/>
          <a:stretch>
            <a:fillRect/>
          </a:stretch>
        </p:blipFill>
        <p:spPr bwMode="auto">
          <a:xfrm>
            <a:off x="8208404" y="1246953"/>
            <a:ext cx="75608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8" cstate="print"/>
          <a:srcRect l="33223" t="74812" r="58859" b="13376"/>
          <a:stretch>
            <a:fillRect/>
          </a:stretch>
        </p:blipFill>
        <p:spPr bwMode="auto">
          <a:xfrm>
            <a:off x="7164288" y="2708920"/>
            <a:ext cx="728210" cy="814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" name="Rectangle 90"/>
          <p:cNvSpPr/>
          <p:nvPr/>
        </p:nvSpPr>
        <p:spPr>
          <a:xfrm>
            <a:off x="8002870" y="2054540"/>
            <a:ext cx="10801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rgbClr val="00B050"/>
                </a:solidFill>
              </a:rPr>
              <a:t>Urinates more often</a:t>
            </a:r>
          </a:p>
        </p:txBody>
      </p:sp>
      <p:sp>
        <p:nvSpPr>
          <p:cNvPr id="92" name="Rectangle 91"/>
          <p:cNvSpPr/>
          <p:nvPr/>
        </p:nvSpPr>
        <p:spPr>
          <a:xfrm>
            <a:off x="6084168" y="3454514"/>
            <a:ext cx="8640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rgbClr val="00B050"/>
                </a:solidFill>
              </a:rPr>
              <a:t>Blurred</a:t>
            </a:r>
          </a:p>
          <a:p>
            <a:pPr algn="ctr"/>
            <a:r>
              <a:rPr lang="en-US" sz="1500" b="1" dirty="0">
                <a:solidFill>
                  <a:srgbClr val="00B050"/>
                </a:solidFill>
              </a:rPr>
              <a:t>vision</a:t>
            </a:r>
          </a:p>
        </p:txBody>
      </p:sp>
      <p:sp>
        <p:nvSpPr>
          <p:cNvPr id="93" name="Rectangle 92"/>
          <p:cNvSpPr/>
          <p:nvPr/>
        </p:nvSpPr>
        <p:spPr>
          <a:xfrm>
            <a:off x="7020272" y="2085538"/>
            <a:ext cx="9361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rgbClr val="00B050"/>
                </a:solidFill>
              </a:rPr>
              <a:t>Tired/</a:t>
            </a:r>
          </a:p>
          <a:p>
            <a:pPr algn="ctr"/>
            <a:r>
              <a:rPr lang="en-US" sz="1500" b="1" dirty="0">
                <a:solidFill>
                  <a:srgbClr val="00B050"/>
                </a:solidFill>
              </a:rPr>
              <a:t>lethargic</a:t>
            </a:r>
          </a:p>
        </p:txBody>
      </p:sp>
      <p:sp>
        <p:nvSpPr>
          <p:cNvPr id="94" name="Rectangle 93"/>
          <p:cNvSpPr/>
          <p:nvPr/>
        </p:nvSpPr>
        <p:spPr>
          <a:xfrm>
            <a:off x="6039104" y="2085536"/>
            <a:ext cx="9501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rgbClr val="00B050"/>
                </a:solidFill>
              </a:rPr>
              <a:t>Thirsty</a:t>
            </a:r>
          </a:p>
        </p:txBody>
      </p:sp>
      <p:pic>
        <p:nvPicPr>
          <p:cNvPr id="95" name="Picture 16"/>
          <p:cNvPicPr>
            <a:picLocks noChangeAspect="1" noChangeArrowheads="1"/>
          </p:cNvPicPr>
          <p:nvPr/>
        </p:nvPicPr>
        <p:blipFill>
          <a:blip r:embed="rId12" cstate="print"/>
          <a:srcRect l="19439" t="60046" r="73179" b="29126"/>
          <a:stretch>
            <a:fillRect/>
          </a:stretch>
        </p:blipFill>
        <p:spPr bwMode="auto">
          <a:xfrm>
            <a:off x="6156176" y="2708920"/>
            <a:ext cx="72008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" name="Rectangle 97"/>
          <p:cNvSpPr/>
          <p:nvPr/>
        </p:nvSpPr>
        <p:spPr>
          <a:xfrm>
            <a:off x="6804248" y="3445725"/>
            <a:ext cx="14401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rgbClr val="00B050"/>
                </a:solidFill>
              </a:rPr>
              <a:t>Warm/</a:t>
            </a:r>
          </a:p>
          <a:p>
            <a:pPr algn="ctr"/>
            <a:r>
              <a:rPr lang="en-US" sz="1500" b="1" dirty="0">
                <a:solidFill>
                  <a:srgbClr val="00B050"/>
                </a:solidFill>
              </a:rPr>
              <a:t>flushed</a:t>
            </a:r>
          </a:p>
        </p:txBody>
      </p:sp>
      <p:pic>
        <p:nvPicPr>
          <p:cNvPr id="99" name="Picture 8"/>
          <p:cNvPicPr>
            <a:picLocks noChangeAspect="1" noChangeArrowheads="1"/>
          </p:cNvPicPr>
          <p:nvPr/>
        </p:nvPicPr>
        <p:blipFill>
          <a:blip r:embed="rId7" cstate="print"/>
          <a:srcRect l="29328" t="42328" r="60336" b="43891"/>
          <a:stretch>
            <a:fillRect/>
          </a:stretch>
        </p:blipFill>
        <p:spPr bwMode="auto">
          <a:xfrm>
            <a:off x="8172400" y="2708920"/>
            <a:ext cx="792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Rectangle 99"/>
          <p:cNvSpPr/>
          <p:nvPr/>
        </p:nvSpPr>
        <p:spPr>
          <a:xfrm>
            <a:off x="8100392" y="3422167"/>
            <a:ext cx="10801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rgbClr val="00B050"/>
                </a:solidFill>
              </a:rPr>
              <a:t>Headache</a:t>
            </a:r>
          </a:p>
        </p:txBody>
      </p:sp>
      <p:cxnSp>
        <p:nvCxnSpPr>
          <p:cNvPr id="102" name="Straight Connector 101"/>
          <p:cNvCxnSpPr/>
          <p:nvPr/>
        </p:nvCxnSpPr>
        <p:spPr>
          <a:xfrm>
            <a:off x="5920120" y="61992"/>
            <a:ext cx="0" cy="6237312"/>
          </a:xfrm>
          <a:prstGeom prst="line">
            <a:avLst/>
          </a:prstGeom>
          <a:ln w="38100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5883642" y="5589240"/>
            <a:ext cx="3296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err="1" smtClean="0">
                <a:solidFill>
                  <a:srgbClr val="7030A0"/>
                </a:solidFill>
              </a:rPr>
              <a:t>Nika</a:t>
            </a:r>
            <a:r>
              <a:rPr lang="en-US" sz="1200" b="1" dirty="0" smtClean="0">
                <a:solidFill>
                  <a:srgbClr val="00B050"/>
                </a:solidFill>
              </a:rPr>
              <a:t>  </a:t>
            </a:r>
            <a:r>
              <a:rPr lang="en-US" sz="1200" b="1" dirty="0">
                <a:solidFill>
                  <a:srgbClr val="00B050"/>
                </a:solidFill>
              </a:rPr>
              <a:t>is a happy child. If he fights with another child or is weepy, it’s a sign he could have high sugar. He also looses control  of his bladder so accidents may happen sometimes</a:t>
            </a:r>
            <a:endParaRPr lang="en-ZA" sz="1200" b="1" dirty="0">
              <a:solidFill>
                <a:srgbClr val="00B050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5951116" y="764704"/>
            <a:ext cx="3136338" cy="351174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4" name="Rectangle 113"/>
          <p:cNvSpPr/>
          <p:nvPr/>
        </p:nvSpPr>
        <p:spPr>
          <a:xfrm>
            <a:off x="5899174" y="749206"/>
            <a:ext cx="319833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235325" algn="l"/>
              </a:tabLst>
            </a:pPr>
            <a:r>
              <a:rPr lang="en-US" sz="1500" b="1" dirty="0">
                <a:solidFill>
                  <a:schemeClr val="bg1"/>
                </a:solidFill>
              </a:rPr>
              <a:t>HIGH BG (reading of 13 and above)</a:t>
            </a:r>
          </a:p>
        </p:txBody>
      </p:sp>
      <p:pic>
        <p:nvPicPr>
          <p:cNvPr id="118" name="Picture 18"/>
          <p:cNvPicPr>
            <a:picLocks noChangeAspect="1" noChangeArrowheads="1"/>
          </p:cNvPicPr>
          <p:nvPr/>
        </p:nvPicPr>
        <p:blipFill>
          <a:blip r:embed="rId3" cstate="print"/>
          <a:srcRect l="33832" t="42328" r="55488" b="42907"/>
          <a:stretch>
            <a:fillRect/>
          </a:stretch>
        </p:blipFill>
        <p:spPr bwMode="auto">
          <a:xfrm>
            <a:off x="6099666" y="4149080"/>
            <a:ext cx="763952" cy="792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" name="Rectangle 118"/>
          <p:cNvSpPr/>
          <p:nvPr/>
        </p:nvSpPr>
        <p:spPr>
          <a:xfrm>
            <a:off x="5796136" y="4897296"/>
            <a:ext cx="13681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rgbClr val="00B050"/>
                </a:solidFill>
              </a:rPr>
              <a:t>Aggressive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6984742" y="4889298"/>
            <a:ext cx="114977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rgbClr val="00B050"/>
                </a:solidFill>
              </a:rPr>
              <a:t>Frustrated</a:t>
            </a:r>
          </a:p>
        </p:txBody>
      </p:sp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9" cstate="print"/>
          <a:srcRect l="32110" t="41953" r="56991" b="43282"/>
          <a:stretch>
            <a:fillRect/>
          </a:stretch>
        </p:blipFill>
        <p:spPr bwMode="auto">
          <a:xfrm>
            <a:off x="7161168" y="4149080"/>
            <a:ext cx="77971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" name="Rectangle 122"/>
          <p:cNvSpPr/>
          <p:nvPr/>
        </p:nvSpPr>
        <p:spPr>
          <a:xfrm>
            <a:off x="2709808" y="6391344"/>
            <a:ext cx="6372200" cy="404664"/>
          </a:xfrm>
          <a:prstGeom prst="rect">
            <a:avLst/>
          </a:prstGeom>
          <a:solidFill>
            <a:srgbClr val="00B0F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See below for treatment.</a:t>
            </a:r>
            <a:endParaRPr lang="en-ZA" b="1" dirty="0"/>
          </a:p>
        </p:txBody>
      </p:sp>
      <p:pic>
        <p:nvPicPr>
          <p:cNvPr id="127" name="Picture 126" descr="36821.png"/>
          <p:cNvPicPr>
            <a:picLocks noChangeAspect="1"/>
          </p:cNvPicPr>
          <p:nvPr/>
        </p:nvPicPr>
        <p:blipFill>
          <a:blip r:embed="rId20" cstate="print">
            <a:lum bright="100000"/>
          </a:blip>
          <a:stretch>
            <a:fillRect/>
          </a:stretch>
        </p:blipFill>
        <p:spPr>
          <a:xfrm>
            <a:off x="7143308" y="6420470"/>
            <a:ext cx="360040" cy="360040"/>
          </a:xfrm>
          <a:prstGeom prst="rect">
            <a:avLst/>
          </a:prstGeom>
        </p:spPr>
      </p:pic>
      <p:pic>
        <p:nvPicPr>
          <p:cNvPr id="128" name="Picture 127" descr="36821.png"/>
          <p:cNvPicPr>
            <a:picLocks noChangeAspect="1"/>
          </p:cNvPicPr>
          <p:nvPr/>
        </p:nvPicPr>
        <p:blipFill>
          <a:blip r:embed="rId20" cstate="print">
            <a:lum bright="100000"/>
          </a:blip>
          <a:stretch>
            <a:fillRect/>
          </a:stretch>
        </p:blipFill>
        <p:spPr>
          <a:xfrm>
            <a:off x="4333306" y="6435968"/>
            <a:ext cx="360040" cy="360040"/>
          </a:xfrm>
          <a:prstGeom prst="rect">
            <a:avLst/>
          </a:prstGeom>
        </p:spPr>
      </p:pic>
      <p:sp>
        <p:nvSpPr>
          <p:cNvPr id="129" name="TextBox 128"/>
          <p:cNvSpPr txBox="1"/>
          <p:nvPr/>
        </p:nvSpPr>
        <p:spPr>
          <a:xfrm>
            <a:off x="7956376" y="6525344"/>
            <a:ext cx="1115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</a:rPr>
              <a:t>Page 3</a:t>
            </a:r>
            <a:endParaRPr lang="en-ZA" sz="1200" b="1" dirty="0">
              <a:solidFill>
                <a:schemeClr val="bg1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4618494" y="4366845"/>
            <a:ext cx="1368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EMERGENCY TREATMENT: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</a:rPr>
              <a:t>PAGE 5</a:t>
            </a:r>
          </a:p>
        </p:txBody>
      </p:sp>
      <p:sp>
        <p:nvSpPr>
          <p:cNvPr id="138" name="Rectangle 137"/>
          <p:cNvSpPr/>
          <p:nvPr/>
        </p:nvSpPr>
        <p:spPr>
          <a:xfrm>
            <a:off x="7634732" y="4833286"/>
            <a:ext cx="18002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rgbClr val="00B050"/>
                </a:solidFill>
              </a:rPr>
              <a:t>Stomach</a:t>
            </a:r>
            <a:br>
              <a:rPr lang="en-US" sz="1500" b="1" dirty="0">
                <a:solidFill>
                  <a:srgbClr val="00B050"/>
                </a:solidFill>
              </a:rPr>
            </a:br>
            <a:r>
              <a:rPr lang="en-US" sz="1500" b="1" dirty="0">
                <a:solidFill>
                  <a:srgbClr val="00B050"/>
                </a:solidFill>
              </a:rPr>
              <a:t>ache (test for Ketones)</a:t>
            </a:r>
          </a:p>
        </p:txBody>
      </p:sp>
      <p:pic>
        <p:nvPicPr>
          <p:cNvPr id="139" name="Picture 14"/>
          <p:cNvPicPr>
            <a:picLocks noChangeAspect="1" noChangeArrowheads="1"/>
          </p:cNvPicPr>
          <p:nvPr/>
        </p:nvPicPr>
        <p:blipFill>
          <a:blip r:embed="rId10" cstate="print">
            <a:lum bright="-8000" contrast="8000"/>
          </a:blip>
          <a:srcRect l="32788" t="58077" r="58860" b="30111"/>
          <a:stretch>
            <a:fillRect/>
          </a:stretch>
        </p:blipFill>
        <p:spPr bwMode="auto">
          <a:xfrm>
            <a:off x="8172400" y="4077072"/>
            <a:ext cx="74676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15482" y="1282702"/>
            <a:ext cx="2401778" cy="3179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BLOOD SUGAR BETWEEN 2 AND 3.5 </a:t>
            </a:r>
            <a:r>
              <a:rPr lang="en-US" sz="1200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– please give </a:t>
            </a:r>
            <a:r>
              <a:rPr lang="en-US" sz="1200" b="1" u="sng" dirty="0">
                <a:ea typeface="Times New Roman" pitchFamily="18" charset="0"/>
                <a:cs typeface="Arial" pitchFamily="34" charset="0"/>
              </a:rPr>
              <a:t>three </a:t>
            </a:r>
            <a:r>
              <a:rPr lang="en-US" sz="1200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Super Cs or</a:t>
            </a:r>
          </a:p>
          <a:p>
            <a:pPr lv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Three </a:t>
            </a:r>
            <a:r>
              <a:rPr lang="en-US" sz="1200" b="1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DexD</a:t>
            </a:r>
            <a:r>
              <a:rPr lang="en-US" sz="1200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Tablets or tub yogurt or </a:t>
            </a:r>
            <a:r>
              <a:rPr lang="en-US" sz="1200" b="1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DexD</a:t>
            </a:r>
            <a:r>
              <a:rPr lang="en-US" sz="1200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GEL</a:t>
            </a:r>
            <a:br>
              <a:rPr lang="en-US" sz="1200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</a:br>
            <a:endParaRPr lang="en-US" sz="1200" b="1" dirty="0">
              <a:solidFill>
                <a:srgbClr val="000000"/>
              </a:solidFill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BLOOD SUGAR BETWEEN 3.6 and 4.4 </a:t>
            </a:r>
            <a:r>
              <a:rPr lang="en-US" sz="1200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– please  give </a:t>
            </a:r>
            <a:r>
              <a:rPr lang="en-US" sz="1200" b="1" i="1" dirty="0" err="1" smtClean="0">
                <a:solidFill>
                  <a:srgbClr val="7030A0"/>
                </a:solidFill>
                <a:ea typeface="Times New Roman" pitchFamily="18" charset="0"/>
                <a:cs typeface="Arial" pitchFamily="34" charset="0"/>
              </a:rPr>
              <a:t>Nika</a:t>
            </a:r>
            <a:r>
              <a:rPr lang="en-US" sz="1200" b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n </a:t>
            </a:r>
            <a:r>
              <a:rPr lang="en-US" sz="1200" b="1" u="sng" dirty="0">
                <a:ea typeface="Times New Roman" pitchFamily="18" charset="0"/>
                <a:cs typeface="Arial" pitchFamily="34" charset="0"/>
              </a:rPr>
              <a:t>two</a:t>
            </a:r>
            <a:r>
              <a:rPr lang="en-US" sz="1200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Super Cs or</a:t>
            </a:r>
          </a:p>
          <a:p>
            <a:pPr lv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Two </a:t>
            </a:r>
            <a:r>
              <a:rPr lang="en-US" sz="1200" b="1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DexD</a:t>
            </a:r>
            <a:r>
              <a:rPr lang="en-US" sz="1200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Tablets .</a:t>
            </a:r>
          </a:p>
          <a:p>
            <a:pPr lv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cs typeface="Arial" pitchFamily="34" charset="0"/>
            </a:endParaRPr>
          </a:p>
          <a:p>
            <a:pPr lv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BLOOD SUGAR BETWEEN 4.4 AND 4.9 </a:t>
            </a:r>
            <a:r>
              <a:rPr lang="en-US" sz="1200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– </a:t>
            </a:r>
            <a:r>
              <a:rPr lang="en-US" sz="1200" b="1" u="sng" dirty="0">
                <a:ea typeface="Times New Roman" pitchFamily="18" charset="0"/>
                <a:cs typeface="Arial" pitchFamily="34" charset="0"/>
              </a:rPr>
              <a:t>one</a:t>
            </a:r>
            <a:r>
              <a:rPr lang="en-US" sz="1200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Super C/</a:t>
            </a:r>
            <a:r>
              <a:rPr lang="en-US" sz="1200" b="1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DexD</a:t>
            </a:r>
            <a:r>
              <a:rPr lang="en-US" sz="1200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Tablet</a:t>
            </a:r>
          </a:p>
          <a:p>
            <a:pPr lv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. </a:t>
            </a:r>
          </a:p>
          <a:p>
            <a:pPr lv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442756" y="1328882"/>
            <a:ext cx="1090857" cy="54981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srgbClr val="00B0F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" y="620688"/>
            <a:ext cx="3518114" cy="6480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srgbClr val="00B0F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25643"/>
            <a:ext cx="36358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ZA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TREATING LOWS - p</a:t>
            </a:r>
            <a:r>
              <a:rPr lang="en-US" b="1" u="sng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lease call me: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i="1" u="sng" dirty="0" smtClean="0">
                <a:solidFill>
                  <a:srgbClr val="7030A0"/>
                </a:solidFill>
                <a:ea typeface="Times New Roman" pitchFamily="18" charset="0"/>
                <a:cs typeface="Arial" pitchFamily="34" charset="0"/>
              </a:rPr>
              <a:t>(Cell Number)</a:t>
            </a:r>
            <a:endParaRPr kumimoji="0" lang="en-ZA" b="1" i="1" u="sng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8038" y="698178"/>
            <a:ext cx="169168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235325" algn="l"/>
              </a:tabLst>
            </a:pPr>
            <a:r>
              <a:rPr lang="en-US" sz="1300" b="1" dirty="0">
                <a:solidFill>
                  <a:schemeClr val="bg1"/>
                </a:solidFill>
              </a:rPr>
              <a:t>LOW TO VERY LOW</a:t>
            </a:r>
          </a:p>
          <a:p>
            <a:pPr algn="ctr">
              <a:tabLst>
                <a:tab pos="3235325" algn="l"/>
              </a:tabLst>
            </a:pPr>
            <a:r>
              <a:rPr lang="en-US" sz="1300" b="1" dirty="0">
                <a:solidFill>
                  <a:schemeClr val="bg1"/>
                </a:solidFill>
              </a:rPr>
              <a:t>(BG between 2 and 4) 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3242" y="574194"/>
            <a:ext cx="1301858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235325" algn="l"/>
              </a:tabLst>
            </a:pPr>
            <a:r>
              <a:rPr lang="en-US" sz="1500" b="1" dirty="0">
                <a:solidFill>
                  <a:schemeClr val="bg1"/>
                </a:solidFill>
              </a:rPr>
              <a:t>SEVERE LOW</a:t>
            </a:r>
          </a:p>
          <a:p>
            <a:pPr algn="ctr">
              <a:tabLst>
                <a:tab pos="3235325" algn="l"/>
              </a:tabLst>
            </a:pPr>
            <a:r>
              <a:rPr lang="en-US" sz="1300" b="1" dirty="0">
                <a:solidFill>
                  <a:schemeClr val="bg1"/>
                </a:solidFill>
              </a:rPr>
              <a:t>1.9 or below, ‘LO’ on meter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437274" y="2144177"/>
            <a:ext cx="1080120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300" i="0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	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300" b="1" i="0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*****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300" b="1" i="0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THIS IS AN EMERGENCY. 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300" b="1" dirty="0">
                <a:solidFill>
                  <a:schemeClr val="bg1"/>
                </a:solidFill>
                <a:cs typeface="Arial" pitchFamily="34" charset="0"/>
              </a:rPr>
              <a:t>*****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1300" b="1" i="0" strike="noStrike" cap="none" normalizeH="0" dirty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300" b="1" i="0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PLEASE FOLLOW TREATMENT STEPS ON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300" b="1" i="0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PG 5.</a:t>
            </a:r>
            <a:endParaRPr kumimoji="0" lang="en-ZA" sz="1300" b="1" i="0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pic>
        <p:nvPicPr>
          <p:cNvPr id="17" name="Picture 24"/>
          <p:cNvPicPr>
            <a:picLocks noChangeAspect="1" noChangeArrowheads="1"/>
          </p:cNvPicPr>
          <p:nvPr/>
        </p:nvPicPr>
        <p:blipFill rotWithShape="1">
          <a:blip r:embed="rId2" cstate="print"/>
          <a:srcRect l="26942" t="47383" r="62722" b="48203"/>
          <a:stretch/>
        </p:blipFill>
        <p:spPr bwMode="auto">
          <a:xfrm>
            <a:off x="1422240" y="2941571"/>
            <a:ext cx="733926" cy="23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-128518" y="4732167"/>
            <a:ext cx="2411760" cy="1813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66700" marR="0" lvl="0" indent="-173038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ZA" sz="1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Please d</a:t>
            </a:r>
            <a:r>
              <a:rPr kumimoji="0" lang="en-ZA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on’t over-treat, or blood sugar will go too high.</a:t>
            </a:r>
          </a:p>
          <a:p>
            <a:pPr marL="266700" marR="0" lvl="0" indent="-173038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ZA" sz="1200" b="1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15 min</a:t>
            </a:r>
            <a:r>
              <a:rPr lang="en-ZA" sz="1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. after treatment, please test or check </a:t>
            </a:r>
            <a:r>
              <a:rPr kumimoji="0" lang="en-ZA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blood glucose again and </a:t>
            </a:r>
            <a:r>
              <a:rPr kumimoji="0" lang="en-ZA" sz="1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Whatsapp</a:t>
            </a:r>
            <a:r>
              <a:rPr kumimoji="0" lang="en-ZA" sz="10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me </a:t>
            </a:r>
            <a:r>
              <a:rPr kumimoji="0" lang="en-ZA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with the result, so that I can </a:t>
            </a:r>
            <a:r>
              <a:rPr lang="en-ZA" sz="1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guide you as to whether further treatment is needed. Thanks so much. </a:t>
            </a:r>
          </a:p>
          <a:p>
            <a:pPr marL="266700" marR="0" lvl="0" indent="-173038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ZA" sz="12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	</a:t>
            </a:r>
            <a:endParaRPr kumimoji="0" lang="en-ZA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744416" y="35332"/>
            <a:ext cx="53640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u="sng" dirty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TREATING </a:t>
            </a:r>
            <a:r>
              <a:rPr lang="en-US" b="1" u="sng" dirty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Arial" pitchFamily="34" charset="0"/>
              </a:rPr>
              <a:t>HIGHS</a:t>
            </a:r>
            <a:r>
              <a:rPr lang="en-US" b="1" u="sng" dirty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  (i.e. BG </a:t>
            </a:r>
            <a:r>
              <a:rPr kumimoji="0" lang="en-US" b="1" i="0" u="sng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ea typeface="Times New Roman" pitchFamily="18" charset="0"/>
                <a:cs typeface="Arial" pitchFamily="34" charset="0"/>
              </a:rPr>
              <a:t>OVER </a:t>
            </a:r>
            <a:r>
              <a:rPr kumimoji="0" lang="en-US" b="1" i="0" u="sng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ea typeface="Times New Roman" pitchFamily="18" charset="0"/>
                <a:cs typeface="Arial" pitchFamily="34" charset="0"/>
              </a:rPr>
              <a:t>15)</a:t>
            </a:r>
            <a:endParaRPr kumimoji="0" lang="en-ZA" b="1" i="0" u="sng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3707904" y="930963"/>
            <a:ext cx="5292080" cy="537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200" dirty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Wash  </a:t>
            </a:r>
            <a:r>
              <a:rPr lang="en-US" sz="1200" b="1" dirty="0" err="1" smtClean="0">
                <a:solidFill>
                  <a:srgbClr val="7030A0"/>
                </a:solidFill>
                <a:ea typeface="Times New Roman" pitchFamily="18" charset="0"/>
                <a:cs typeface="Arial" pitchFamily="34" charset="0"/>
              </a:rPr>
              <a:t>Nika’s</a:t>
            </a:r>
            <a:r>
              <a:rPr lang="en-US" sz="1200" dirty="0" smtClean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US" sz="1200" dirty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and your hands with soap and water and dry </a:t>
            </a:r>
            <a:r>
              <a:rPr lang="en-US" sz="1200" dirty="0" smtClean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well (Alcohol Swipe)</a:t>
            </a:r>
            <a:endParaRPr lang="en-US" sz="1200" dirty="0">
              <a:solidFill>
                <a:srgbClr val="00B050"/>
              </a:solidFill>
              <a:ea typeface="Times New Roman" pitchFamily="18" charset="0"/>
              <a:cs typeface="Arial" pitchFamily="34" charset="0"/>
            </a:endParaRPr>
          </a:p>
          <a:p>
            <a:pPr marL="342900" indent="-3429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200" dirty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Please </a:t>
            </a:r>
            <a:r>
              <a:rPr lang="en-US" sz="1200" dirty="0" err="1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WhatsApp</a:t>
            </a:r>
            <a:r>
              <a:rPr lang="en-US" sz="1200" dirty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us </a:t>
            </a:r>
            <a:r>
              <a:rPr lang="en-US" sz="1200" dirty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with reading straight away and I will advise. </a:t>
            </a:r>
          </a:p>
          <a:p>
            <a:pPr marL="342900" indent="-3429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200" dirty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After chatting to </a:t>
            </a:r>
            <a:r>
              <a:rPr lang="en-US" sz="1200" dirty="0" smtClean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us </a:t>
            </a:r>
            <a:r>
              <a:rPr lang="en-US" sz="1200" dirty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, give </a:t>
            </a:r>
            <a:r>
              <a:rPr lang="en-US" sz="1200" b="1" dirty="0" err="1" smtClean="0">
                <a:solidFill>
                  <a:srgbClr val="7030A0"/>
                </a:solidFill>
                <a:ea typeface="Times New Roman" pitchFamily="18" charset="0"/>
                <a:cs typeface="Arial" pitchFamily="34" charset="0"/>
              </a:rPr>
              <a:t>Nika</a:t>
            </a:r>
            <a:r>
              <a:rPr lang="en-US" sz="1200" dirty="0" smtClean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US" sz="1200" dirty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a correction </a:t>
            </a:r>
            <a:r>
              <a:rPr lang="en-US" sz="1200" i="1" dirty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if necessary</a:t>
            </a:r>
            <a:r>
              <a:rPr lang="en-US" sz="1200" dirty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, as follows:</a:t>
            </a:r>
          </a:p>
          <a:p>
            <a:pPr marL="185738" indent="-185738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Load the amount of units needed on insulin pen. Most of the time it will always be</a:t>
            </a:r>
          </a:p>
          <a:p>
            <a:pPr marL="185738" indent="-185738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RED </a:t>
            </a:r>
            <a:r>
              <a:rPr lang="en-US" sz="1200" dirty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PEN </a:t>
            </a:r>
            <a:r>
              <a:rPr lang="en-US" sz="1200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– 0.5 – 1.0 unit</a:t>
            </a:r>
          </a:p>
          <a:p>
            <a:pPr marL="185738" indent="-185738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B050"/>
              </a:solidFill>
              <a:ea typeface="Times New Roman" pitchFamily="18" charset="0"/>
              <a:cs typeface="Arial" pitchFamily="34" charset="0"/>
            </a:endParaRPr>
          </a:p>
          <a:p>
            <a:pPr marL="185738" indent="-185738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Remove cap</a:t>
            </a:r>
          </a:p>
          <a:p>
            <a:pPr marL="185738" indent="-185738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B050"/>
              </a:solidFill>
              <a:ea typeface="Times New Roman" pitchFamily="18" charset="0"/>
              <a:cs typeface="Arial" pitchFamily="34" charset="0"/>
            </a:endParaRPr>
          </a:p>
          <a:p>
            <a:pPr marL="185738" indent="-185738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Face the pen upwards and </a:t>
            </a:r>
            <a:r>
              <a:rPr lang="en-US" sz="1200" dirty="0" smtClean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“Dial” </a:t>
            </a:r>
            <a:r>
              <a:rPr lang="en-US" sz="1200" dirty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3 units and press the back of the pen so the </a:t>
            </a:r>
          </a:p>
          <a:p>
            <a:pPr marL="185738" indent="-185738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Insulin can squirt up in the air (clears bubbles). Then </a:t>
            </a:r>
            <a:r>
              <a:rPr lang="en-US" sz="1200" dirty="0" smtClean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dial </a:t>
            </a:r>
            <a:r>
              <a:rPr lang="en-US" sz="1200" dirty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0.5 – 1.0 PLEASE MAKE SURE that its according to pro-call! </a:t>
            </a:r>
          </a:p>
          <a:p>
            <a:pPr marL="185738" indent="-185738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 Injection in upper are or upper thigh or </a:t>
            </a:r>
            <a:r>
              <a:rPr lang="en-US" sz="1200" dirty="0" smtClean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stomach  </a:t>
            </a:r>
            <a:r>
              <a:rPr lang="en-US" sz="1200" dirty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by pushing back of pen down. Hold for 15 seconds.</a:t>
            </a:r>
          </a:p>
          <a:p>
            <a:pPr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ZA" sz="1200" dirty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PLEASE ALWAYS GIVE </a:t>
            </a:r>
            <a:r>
              <a:rPr lang="en-ZA" sz="1200" b="1" i="1" dirty="0" smtClean="0">
                <a:solidFill>
                  <a:srgbClr val="7030A0"/>
                </a:solidFill>
                <a:ea typeface="Times New Roman" pitchFamily="18" charset="0"/>
                <a:cs typeface="Arial" pitchFamily="34" charset="0"/>
              </a:rPr>
              <a:t>NIKA</a:t>
            </a:r>
            <a:r>
              <a:rPr lang="en-ZA" sz="1200" dirty="0" smtClean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ZA" sz="1200" dirty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WATER </a:t>
            </a:r>
          </a:p>
          <a:p>
            <a:pPr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ZA" sz="1200" b="1" dirty="0">
                <a:solidFill>
                  <a:srgbClr val="7030A0"/>
                </a:solidFill>
                <a:ea typeface="Times New Roman" pitchFamily="18" charset="0"/>
                <a:cs typeface="Arial" pitchFamily="34" charset="0"/>
              </a:rPr>
              <a:t>HE</a:t>
            </a:r>
            <a:r>
              <a:rPr lang="en-ZA" sz="1200" dirty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 will then need to wee a lot, and this will help flush some of the sugar out. </a:t>
            </a:r>
          </a:p>
          <a:p>
            <a:pPr marL="185738" marR="0" lvl="0" indent="-185738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ZA" sz="1200" i="0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lang="en-US" sz="1200" dirty="0">
              <a:solidFill>
                <a:srgbClr val="00B050"/>
              </a:solidFill>
              <a:ea typeface="Times New Roman" pitchFamily="18" charset="0"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200" b="1" i="0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ea typeface="Times New Roman" pitchFamily="18" charset="0"/>
                <a:cs typeface="Arial" pitchFamily="34" charset="0"/>
              </a:rPr>
              <a:t>KETONES: </a:t>
            </a:r>
            <a:r>
              <a:rPr kumimoji="0" lang="en-US" sz="1200" i="0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ea typeface="Times New Roman" pitchFamily="18" charset="0"/>
                <a:cs typeface="Arial" pitchFamily="34" charset="0"/>
              </a:rPr>
              <a:t>If BG is high (anything over 18) </a:t>
            </a:r>
            <a:r>
              <a:rPr lang="en-US" sz="1200" dirty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and</a:t>
            </a:r>
            <a:r>
              <a:rPr lang="en-US" sz="1200" b="1" i="1" dirty="0">
                <a:solidFill>
                  <a:srgbClr val="7030A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US" sz="1200" b="1" i="1" dirty="0" err="1" smtClean="0">
                <a:solidFill>
                  <a:srgbClr val="7030A0"/>
                </a:solidFill>
                <a:ea typeface="Times New Roman" pitchFamily="18" charset="0"/>
                <a:cs typeface="Arial" pitchFamily="34" charset="0"/>
              </a:rPr>
              <a:t>Nika</a:t>
            </a:r>
            <a:r>
              <a:rPr lang="en-US" sz="1200" b="1" i="1" dirty="0" smtClean="0">
                <a:solidFill>
                  <a:srgbClr val="7030A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US" sz="1200" dirty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seems moody, you may need to test Ketones -</a:t>
            </a:r>
            <a:r>
              <a:rPr kumimoji="0" lang="en-US" sz="1200" i="0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ea typeface="Times New Roman" pitchFamily="18" charset="0"/>
                <a:cs typeface="Arial" pitchFamily="34" charset="0"/>
              </a:rPr>
              <a:t>these are toxins that develop in the blood when BG is very high. They can make </a:t>
            </a:r>
            <a:r>
              <a:rPr kumimoji="0" lang="en-US" sz="1200" b="1" i="0" u="none" strike="noStrike" cap="none" normalizeH="0" dirty="0" err="1" smtClean="0">
                <a:ln>
                  <a:noFill/>
                </a:ln>
                <a:solidFill>
                  <a:srgbClr val="7030A0"/>
                </a:solidFill>
                <a:effectLst/>
                <a:ea typeface="Times New Roman" pitchFamily="18" charset="0"/>
                <a:cs typeface="Arial" pitchFamily="34" charset="0"/>
              </a:rPr>
              <a:t>Nika</a:t>
            </a:r>
            <a:r>
              <a:rPr kumimoji="0" lang="en-US" sz="1200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200" i="0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ea typeface="Times New Roman" pitchFamily="18" charset="0"/>
                <a:cs typeface="Arial" pitchFamily="34" charset="0"/>
              </a:rPr>
              <a:t>feel nauseas </a:t>
            </a:r>
            <a:r>
              <a:rPr lang="en-US" sz="1200" dirty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and a</a:t>
            </a:r>
            <a:r>
              <a:rPr kumimoji="0" lang="en-US" sz="1200" i="0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ea typeface="Times New Roman" pitchFamily="18" charset="0"/>
                <a:cs typeface="Arial" pitchFamily="34" charset="0"/>
              </a:rPr>
              <a:t>ngry, and, if sugar remains high, could lead to</a:t>
            </a:r>
            <a:r>
              <a:rPr lang="en-US" sz="1200" dirty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 Ketoacidosis, a very serious condition.  Must be treated straight away. </a:t>
            </a:r>
            <a:endParaRPr lang="en-US" sz="1200" dirty="0" smtClean="0">
              <a:solidFill>
                <a:srgbClr val="00B050"/>
              </a:solidFill>
              <a:ea typeface="Times New Roman" pitchFamily="18" charset="0"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200" dirty="0" smtClean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Please call me I </a:t>
            </a:r>
            <a:r>
              <a:rPr lang="en-US" sz="1200" dirty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will fetch </a:t>
            </a:r>
            <a:r>
              <a:rPr lang="en-US" sz="1200" b="1" dirty="0" err="1" smtClean="0">
                <a:solidFill>
                  <a:srgbClr val="7030A0"/>
                </a:solidFill>
                <a:ea typeface="Times New Roman" pitchFamily="18" charset="0"/>
                <a:cs typeface="Arial" pitchFamily="34" charset="0"/>
              </a:rPr>
              <a:t>Nika</a:t>
            </a:r>
            <a:r>
              <a:rPr lang="en-US" sz="1200" b="1" dirty="0" smtClean="0">
                <a:solidFill>
                  <a:srgbClr val="7030A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US" sz="1200" dirty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immediately.</a:t>
            </a: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3" cstate="print"/>
          <a:srcRect l="17344" t="58077" r="75273" b="32079"/>
          <a:stretch>
            <a:fillRect/>
          </a:stretch>
        </p:blipFill>
        <p:spPr bwMode="auto">
          <a:xfrm>
            <a:off x="45512" y="651684"/>
            <a:ext cx="57606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46"/>
          <p:cNvSpPr txBox="1"/>
          <p:nvPr/>
        </p:nvSpPr>
        <p:spPr>
          <a:xfrm>
            <a:off x="7956376" y="6571838"/>
            <a:ext cx="1115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00B0F0"/>
                </a:solidFill>
              </a:rPr>
              <a:t>Page 4</a:t>
            </a:r>
            <a:endParaRPr lang="en-ZA" sz="1200" b="1" dirty="0">
              <a:solidFill>
                <a:srgbClr val="00B0F0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3635896" y="61992"/>
            <a:ext cx="0" cy="6796008"/>
          </a:xfrm>
          <a:prstGeom prst="line">
            <a:avLst/>
          </a:prstGeom>
          <a:ln w="38100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339752" y="548680"/>
            <a:ext cx="0" cy="630932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11302" y="4108187"/>
            <a:ext cx="2237730" cy="51701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012900" y="1556792"/>
            <a:ext cx="0" cy="47569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BC5ACB9-5A67-40A4-8E68-F1E87A4EC35B}"/>
              </a:ext>
            </a:extLst>
          </p:cNvPr>
          <p:cNvSpPr/>
          <p:nvPr/>
        </p:nvSpPr>
        <p:spPr>
          <a:xfrm>
            <a:off x="118847" y="4147436"/>
            <a:ext cx="2022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u="sng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Liquid options</a:t>
            </a:r>
            <a:r>
              <a:rPr lang="en-US" sz="1200" b="1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: </a:t>
            </a:r>
            <a:r>
              <a:rPr lang="en-US" sz="1200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fruit juice 100ml / </a:t>
            </a:r>
            <a:r>
              <a:rPr lang="en-US" sz="1200" b="1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halwe</a:t>
            </a:r>
            <a:r>
              <a:rPr lang="en-US" sz="1200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glas</a:t>
            </a:r>
            <a:r>
              <a:rPr lang="en-US" sz="1200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coke</a:t>
            </a:r>
            <a:endParaRPr lang="en-ZA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EC0B92D-7668-4E35-8A40-532470CB89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144177"/>
            <a:ext cx="1736764" cy="82830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251520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4716016" y="0"/>
            <a:ext cx="0" cy="7605464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-64038"/>
            <a:ext cx="457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ZA" sz="2000" b="1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SEVERE LOW: EMERGENCY </a:t>
            </a:r>
            <a:r>
              <a:rPr lang="en-ZA" sz="2000" b="1" u="sng" dirty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PROCEDURE</a:t>
            </a:r>
            <a:endParaRPr kumimoji="0" lang="en-ZA" sz="2000" b="1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ZA" sz="1500" b="1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(Meter says “LOW” or ‘1.9’ or</a:t>
            </a:r>
            <a:r>
              <a:rPr kumimoji="0" lang="en-ZA" sz="1500" b="1" i="0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 below and </a:t>
            </a:r>
            <a:r>
              <a:rPr lang="en-ZA" sz="1500" b="1" dirty="0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NIKA</a:t>
            </a:r>
            <a:r>
              <a:rPr kumimoji="0" lang="en-ZA" sz="1500" b="1" i="0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ZA" sz="1500" b="1" i="0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is falling asleep or unconscious, ALWAYS TEST THE BLOOD</a:t>
            </a:r>
            <a:endParaRPr kumimoji="0" lang="en-ZA" sz="15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270625" y="1355578"/>
            <a:ext cx="4301375" cy="537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54000" marR="0" lvl="0" indent="-254000" algn="just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ZA" sz="1200" b="1" i="0" u="sng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IF </a:t>
            </a:r>
            <a:r>
              <a:rPr lang="en-ZA" sz="1200" b="1" i="1" u="sng" dirty="0" smtClean="0">
                <a:solidFill>
                  <a:srgbClr val="7030A0"/>
                </a:solidFill>
                <a:ea typeface="Times New Roman" pitchFamily="18" charset="0"/>
                <a:cs typeface="Arial" pitchFamily="34" charset="0"/>
              </a:rPr>
              <a:t>NIKA</a:t>
            </a:r>
            <a:r>
              <a:rPr kumimoji="0" lang="en-ZA" sz="1200" b="1" i="0" u="sng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ZA" sz="1200" b="1" i="0" u="sng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CAN SWALLOW</a:t>
            </a:r>
            <a:r>
              <a:rPr kumimoji="0" lang="en-ZA" sz="1300" b="1" i="0" u="sng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:</a:t>
            </a:r>
          </a:p>
          <a:p>
            <a:pPr marL="365125" marR="0" lvl="0" indent="-139700" algn="just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ZA" sz="1100" i="0" u="none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Immediately give </a:t>
            </a:r>
            <a:r>
              <a:rPr kumimoji="0" lang="en-ZA" sz="11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her </a:t>
            </a:r>
            <a:r>
              <a:rPr kumimoji="0" lang="en-ZA" sz="1100" i="0" u="none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one of the </a:t>
            </a:r>
            <a:r>
              <a:rPr kumimoji="0" lang="en-ZA" sz="1100" i="0" u="sng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liquid</a:t>
            </a:r>
            <a:r>
              <a:rPr kumimoji="0" lang="en-ZA" sz="1100" i="0" u="none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glucose options listed on pg 4 </a:t>
            </a:r>
            <a:r>
              <a:rPr kumimoji="0" lang="en-ZA" sz="1100" b="0" i="0" u="none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(</a:t>
            </a:r>
            <a:r>
              <a:rPr lang="en-ZA" sz="1100" dirty="0">
                <a:ea typeface="Times New Roman" pitchFamily="18" charset="0"/>
                <a:cs typeface="Arial" pitchFamily="34" charset="0"/>
              </a:rPr>
              <a:t>R</a:t>
            </a:r>
            <a:r>
              <a:rPr kumimoji="0" lang="en-ZA" sz="1100" b="0" i="0" u="none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egular</a:t>
            </a:r>
            <a:r>
              <a:rPr kumimoji="0" lang="en-ZA" sz="1100" b="0" i="0" u="none" strike="noStrike" cap="none" normalizeH="0" dirty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ZA" sz="1100" b="0" i="0" u="none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Coke, etc). He should sit quietly,</a:t>
            </a:r>
            <a:r>
              <a:rPr kumimoji="0" lang="en-ZA" sz="1100" b="0" i="0" u="none" strike="noStrike" cap="none" normalizeH="0" dirty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not run around or play.</a:t>
            </a:r>
            <a:endParaRPr kumimoji="0" lang="en-ZA" sz="1100" b="0" i="0" u="none" strike="noStrike" cap="none" normalizeH="0" baseline="0" dirty="0">
              <a:ln>
                <a:noFill/>
              </a:ln>
              <a:effectLst/>
              <a:ea typeface="Times New Roman" pitchFamily="18" charset="0"/>
              <a:cs typeface="Arial" pitchFamily="34" charset="0"/>
            </a:endParaRPr>
          </a:p>
          <a:p>
            <a:pPr marL="365125" marR="0" lvl="0" indent="-139700" algn="just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ZA" sz="1100" b="0" i="0" u="none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Watch for recovery within 5 mins. Test </a:t>
            </a:r>
            <a:r>
              <a:rPr lang="en-ZA" sz="1100" dirty="0">
                <a:ea typeface="Times New Roman" pitchFamily="18" charset="0"/>
                <a:cs typeface="Arial" pitchFamily="34" charset="0"/>
              </a:rPr>
              <a:t>blood glucose</a:t>
            </a:r>
            <a:r>
              <a:rPr kumimoji="0" lang="en-ZA" sz="1100" b="0" i="0" u="none" strike="noStrike" cap="none" normalizeH="0" dirty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(</a:t>
            </a:r>
            <a:r>
              <a:rPr lang="en-ZA" sz="1100" dirty="0">
                <a:ea typeface="Times New Roman" pitchFamily="18" charset="0"/>
                <a:cs typeface="Arial" pitchFamily="34" charset="0"/>
              </a:rPr>
              <a:t>B</a:t>
            </a:r>
            <a:r>
              <a:rPr kumimoji="0" lang="en-ZA" sz="1100" b="0" i="0" u="none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G) after 15 </a:t>
            </a:r>
            <a:r>
              <a:rPr kumimoji="0" lang="en-ZA" sz="1100" b="0" i="0" u="none" strike="noStrike" cap="none" normalizeH="0" baseline="0" dirty="0" err="1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mins</a:t>
            </a:r>
            <a:r>
              <a:rPr kumimoji="0" lang="en-ZA" sz="11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.</a:t>
            </a:r>
            <a:endParaRPr lang="en-ZA" sz="900" dirty="0">
              <a:ea typeface="Times New Roman" pitchFamily="18" charset="0"/>
              <a:cs typeface="Arial" pitchFamily="34" charset="0"/>
            </a:endParaRPr>
          </a:p>
          <a:p>
            <a:pPr marL="225425" lvl="0" indent="-22542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ZA" sz="1300" b="1" i="0" u="none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2.	</a:t>
            </a:r>
            <a:r>
              <a:rPr kumimoji="0" lang="en-ZA" sz="1200" b="1" i="0" u="none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ZA" sz="1200" b="1" i="0" u="sng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IF NO RECOVERY YET,</a:t>
            </a:r>
            <a:r>
              <a:rPr kumimoji="0" lang="en-ZA" sz="1200" b="1" i="0" u="sng" strike="noStrike" cap="none" normalizeH="0" dirty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ZA" sz="1200" b="1" i="0" u="sng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OR IF </a:t>
            </a:r>
            <a:r>
              <a:rPr lang="en-ZA" sz="1200" b="1" i="1" u="sng" dirty="0" smtClean="0">
                <a:solidFill>
                  <a:srgbClr val="7030A0"/>
                </a:solidFill>
                <a:ea typeface="Times New Roman" pitchFamily="18" charset="0"/>
                <a:cs typeface="Arial" pitchFamily="34" charset="0"/>
              </a:rPr>
              <a:t>NIKA</a:t>
            </a:r>
            <a:r>
              <a:rPr kumimoji="0" lang="en-ZA" sz="1200" b="1" i="0" u="sng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ZA" sz="1200" b="1" i="0" u="sng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CAN’T SWALLOW: </a:t>
            </a:r>
          </a:p>
          <a:p>
            <a:pPr marL="365125" lvl="0" indent="-153988"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en-ZA" sz="1100" i="0" u="none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Calibri" pitchFamily="34" charset="0"/>
              </a:rPr>
              <a:t>Rub condensed milk, syrup, </a:t>
            </a:r>
            <a:r>
              <a:rPr kumimoji="0" lang="en-ZA" sz="11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Calibri" pitchFamily="34" charset="0"/>
              </a:rPr>
              <a:t>honey</a:t>
            </a:r>
            <a:r>
              <a:rPr kumimoji="0" lang="en-ZA" sz="1100" i="0" u="none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Calibri" pitchFamily="34" charset="0"/>
              </a:rPr>
              <a:t> or glucose syrup (th</a:t>
            </a:r>
            <a:r>
              <a:rPr lang="en-ZA" sz="1100" dirty="0">
                <a:ea typeface="Times New Roman" pitchFamily="18" charset="0"/>
                <a:cs typeface="Calibri" pitchFamily="34" charset="0"/>
              </a:rPr>
              <a:t>e latter is in </a:t>
            </a:r>
            <a:r>
              <a:rPr lang="en-ZA" sz="1100" b="1" dirty="0" err="1" smtClean="0">
                <a:solidFill>
                  <a:srgbClr val="7030A0"/>
                </a:solidFill>
                <a:ea typeface="Times New Roman" pitchFamily="18" charset="0"/>
                <a:cs typeface="Calibri" pitchFamily="34" charset="0"/>
              </a:rPr>
              <a:t>Nika’s</a:t>
            </a:r>
            <a:r>
              <a:rPr lang="en-ZA" sz="1100" dirty="0" smtClean="0">
                <a:ea typeface="Times New Roman" pitchFamily="18" charset="0"/>
                <a:cs typeface="Calibri" pitchFamily="34" charset="0"/>
              </a:rPr>
              <a:t> </a:t>
            </a:r>
            <a:r>
              <a:rPr lang="en-ZA" sz="1100" dirty="0">
                <a:ea typeface="Times New Roman" pitchFamily="18" charset="0"/>
                <a:cs typeface="Calibri" pitchFamily="34" charset="0"/>
              </a:rPr>
              <a:t>emergency bag) </a:t>
            </a:r>
            <a:r>
              <a:rPr kumimoji="0" lang="en-ZA" sz="1100" i="0" u="none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Calibri" pitchFamily="34" charset="0"/>
              </a:rPr>
              <a:t>onto gums.</a:t>
            </a:r>
          </a:p>
          <a:p>
            <a:pPr marL="365125" lvl="0" indent="-153988"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en-ZA" sz="1100" b="0" i="0" u="none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Calibri" pitchFamily="34" charset="0"/>
              </a:rPr>
              <a:t>Watch</a:t>
            </a:r>
            <a:r>
              <a:rPr kumimoji="0" lang="en-ZA" sz="1100" b="0" i="0" u="none" strike="noStrike" cap="none" normalizeH="0" dirty="0">
                <a:ln>
                  <a:noFill/>
                </a:ln>
                <a:effectLst/>
                <a:ea typeface="Times New Roman" pitchFamily="18" charset="0"/>
                <a:cs typeface="Calibri" pitchFamily="34" charset="0"/>
              </a:rPr>
              <a:t> for recovery and test BG </a:t>
            </a:r>
            <a:r>
              <a:rPr kumimoji="0" lang="en-ZA" sz="1100" b="0" i="0" u="none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Calibri" pitchFamily="34" charset="0"/>
              </a:rPr>
              <a:t>within</a:t>
            </a:r>
            <a:r>
              <a:rPr kumimoji="0" lang="en-ZA" sz="1100" b="0" i="0" u="none" strike="noStrike" cap="none" normalizeH="0" dirty="0">
                <a:ln>
                  <a:noFill/>
                </a:ln>
                <a:effectLst/>
                <a:ea typeface="Times New Roman" pitchFamily="18" charset="0"/>
                <a:cs typeface="Calibri" pitchFamily="34" charset="0"/>
              </a:rPr>
              <a:t> 15 minutes. </a:t>
            </a:r>
          </a:p>
          <a:p>
            <a:pPr lvl="0"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ZA" sz="900" dirty="0">
              <a:ea typeface="Times New Roman" pitchFamily="18" charset="0"/>
              <a:cs typeface="Calibri" pitchFamily="34" charset="0"/>
            </a:endParaRPr>
          </a:p>
          <a:p>
            <a:pPr marL="239713" indent="-23971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ZA" sz="1300" b="1" dirty="0">
                <a:ea typeface="Times New Roman" pitchFamily="18" charset="0"/>
                <a:cs typeface="Arial" pitchFamily="34" charset="0"/>
              </a:rPr>
              <a:t>3. 	</a:t>
            </a:r>
            <a:r>
              <a:rPr lang="en-ZA" sz="1200" b="1" u="sng" dirty="0">
                <a:ea typeface="Times New Roman" pitchFamily="18" charset="0"/>
                <a:cs typeface="Arial" pitchFamily="34" charset="0"/>
              </a:rPr>
              <a:t>IF NO RECOVERY YET, OR </a:t>
            </a:r>
            <a:r>
              <a:rPr lang="en-ZA" sz="1200" b="1" i="1" u="sng" dirty="0" smtClean="0">
                <a:solidFill>
                  <a:srgbClr val="7030A0"/>
                </a:solidFill>
                <a:ea typeface="Times New Roman" pitchFamily="18" charset="0"/>
                <a:cs typeface="Arial" pitchFamily="34" charset="0"/>
              </a:rPr>
              <a:t>NIKA </a:t>
            </a:r>
            <a:r>
              <a:rPr lang="en-ZA" sz="1200" b="1" u="sng" dirty="0" smtClean="0">
                <a:ea typeface="Times New Roman" pitchFamily="18" charset="0"/>
                <a:cs typeface="Arial" pitchFamily="34" charset="0"/>
              </a:rPr>
              <a:t> </a:t>
            </a:r>
            <a:r>
              <a:rPr lang="en-ZA" sz="1200" b="1" u="sng" dirty="0">
                <a:ea typeface="Times New Roman" pitchFamily="18" charset="0"/>
                <a:cs typeface="Arial" pitchFamily="34" charset="0"/>
              </a:rPr>
              <a:t>IS UNCONSCIOUSNESS OR HAS A  SEIZURE: </a:t>
            </a:r>
          </a:p>
          <a:p>
            <a:pPr marL="365125" lvl="0" indent="-125413"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ZA" sz="1100" dirty="0">
                <a:ea typeface="Times New Roman" pitchFamily="18" charset="0"/>
                <a:cs typeface="Calibri" pitchFamily="34" charset="0"/>
              </a:rPr>
              <a:t>Call me or Dr WILLIE and the ambulance immediately for on-the-phone guidance. You must immediately administer </a:t>
            </a:r>
            <a:r>
              <a:rPr lang="en-ZA" sz="1100" b="1" u="sng" dirty="0">
                <a:solidFill>
                  <a:srgbClr val="FF0000"/>
                </a:solidFill>
                <a:ea typeface="Times New Roman" pitchFamily="18" charset="0"/>
                <a:cs typeface="Calibri" pitchFamily="34" charset="0"/>
              </a:rPr>
              <a:t>half the dose </a:t>
            </a:r>
            <a:r>
              <a:rPr lang="en-ZA" sz="1100" dirty="0">
                <a:ea typeface="Times New Roman" pitchFamily="18" charset="0"/>
                <a:cs typeface="Calibri" pitchFamily="34" charset="0"/>
              </a:rPr>
              <a:t>of </a:t>
            </a:r>
            <a:r>
              <a:rPr kumimoji="0" lang="en-ZA" sz="1100" b="0" i="0" u="none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Calibri" pitchFamily="34" charset="0"/>
              </a:rPr>
              <a:t>the </a:t>
            </a:r>
            <a:r>
              <a:rPr kumimoji="0" lang="en-ZA" sz="1100" b="1" i="0" u="none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Calibri" pitchFamily="34" charset="0"/>
              </a:rPr>
              <a:t>emergency  Glucagon  injection,</a:t>
            </a:r>
            <a:r>
              <a:rPr lang="en-ZA" sz="1100" b="1" dirty="0">
                <a:ea typeface="Times New Roman" pitchFamily="18" charset="0"/>
                <a:cs typeface="Calibri" pitchFamily="34" charset="0"/>
              </a:rPr>
              <a:t> </a:t>
            </a:r>
            <a:r>
              <a:rPr lang="en-ZA" sz="1100" b="1" dirty="0">
                <a:ea typeface="Times New Roman" pitchFamily="18" charset="0"/>
                <a:cs typeface="Arial" pitchFamily="34" charset="0"/>
              </a:rPr>
              <a:t>kept in an orange box in </a:t>
            </a:r>
            <a:r>
              <a:rPr lang="en-ZA" sz="1100" b="1" dirty="0" smtClean="0">
                <a:ea typeface="Times New Roman" pitchFamily="18" charset="0"/>
                <a:cs typeface="Arial" pitchFamily="34" charset="0"/>
              </a:rPr>
              <a:t>her </a:t>
            </a:r>
            <a:r>
              <a:rPr lang="en-ZA" sz="1100" b="1" dirty="0" err="1">
                <a:ea typeface="Times New Roman" pitchFamily="18" charset="0"/>
                <a:cs typeface="Arial" pitchFamily="34" charset="0"/>
              </a:rPr>
              <a:t>coolerbag</a:t>
            </a:r>
            <a:r>
              <a:rPr lang="en-ZA" sz="1100" b="1" dirty="0">
                <a:ea typeface="Times New Roman" pitchFamily="18" charset="0"/>
                <a:cs typeface="Arial" pitchFamily="34" charset="0"/>
              </a:rPr>
              <a:t> in the fridge</a:t>
            </a:r>
            <a:r>
              <a:rPr lang="en-ZA" sz="1100" dirty="0" smtClean="0">
                <a:ea typeface="Times New Roman" pitchFamily="18" charset="0"/>
                <a:cs typeface="Arial" pitchFamily="34" charset="0"/>
              </a:rPr>
              <a:t>. </a:t>
            </a:r>
            <a:r>
              <a:rPr lang="en-ZA" sz="1100" dirty="0" smtClean="0">
                <a:ea typeface="Times New Roman" pitchFamily="18" charset="0"/>
                <a:cs typeface="Arial" pitchFamily="34" charset="0"/>
              </a:rPr>
              <a:t>See </a:t>
            </a:r>
            <a:r>
              <a:rPr lang="en-ZA" sz="1100" dirty="0">
                <a:ea typeface="Times New Roman" pitchFamily="18" charset="0"/>
                <a:cs typeface="Arial" pitchFamily="34" charset="0"/>
              </a:rPr>
              <a:t>right for administering directions. The injection contains pure glucose which helps a child who can’t swallow glucose to regain consciousness quickly. (PS. We’ve never yet had to use the Glucagon </a:t>
            </a:r>
            <a:r>
              <a:rPr lang="en-ZA" sz="1100" dirty="0">
                <a:ea typeface="Times New Roman" pitchFamily="18" charset="0"/>
                <a:cs typeface="Arial" pitchFamily="34" charset="0"/>
                <a:sym typeface="Wingdings" panose="05000000000000000000" pitchFamily="2" charset="2"/>
              </a:rPr>
              <a:t></a:t>
            </a:r>
            <a:r>
              <a:rPr lang="en-ZA" sz="1100" dirty="0" smtClean="0">
                <a:ea typeface="Times New Roman" pitchFamily="18" charset="0"/>
                <a:cs typeface="Arial" pitchFamily="34" charset="0"/>
              </a:rPr>
              <a:t>)</a:t>
            </a:r>
            <a:endParaRPr kumimoji="0" lang="en-ZA" sz="900" b="0" i="0" u="none" strike="noStrike" cap="none" normalizeH="0" baseline="0" dirty="0">
              <a:ln>
                <a:noFill/>
              </a:ln>
              <a:effectLst/>
              <a:ea typeface="Times New Roman" pitchFamily="18" charset="0"/>
              <a:cs typeface="Arial" pitchFamily="34" charset="0"/>
            </a:endParaRPr>
          </a:p>
          <a:p>
            <a:pPr marL="239713" marR="0" lvl="0" indent="-239713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ZA" sz="1300" b="1" i="0" u="none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4.	</a:t>
            </a:r>
            <a:r>
              <a:rPr kumimoji="0" lang="en-ZA" sz="1100" b="1" i="0" u="sng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RECOVERY SHOULD TAKE 5 TO 10 MINS.  </a:t>
            </a:r>
            <a:r>
              <a:rPr lang="en-ZA" sz="1300" b="1" u="sng" dirty="0" err="1" smtClean="0">
                <a:solidFill>
                  <a:srgbClr val="7030A0"/>
                </a:solidFill>
                <a:ea typeface="Times New Roman" pitchFamily="18" charset="0"/>
                <a:cs typeface="Arial" pitchFamily="34" charset="0"/>
              </a:rPr>
              <a:t>Nika</a:t>
            </a:r>
            <a:r>
              <a:rPr kumimoji="0" lang="en-ZA" sz="1300" i="0" u="sng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ZA" sz="1300" i="0" u="sng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may vomit.</a:t>
            </a:r>
            <a:endParaRPr kumimoji="0" lang="en-ZA" sz="1300" i="0" u="sng" strike="noStrike" cap="none" normalizeH="0" dirty="0">
              <a:ln>
                <a:noFill/>
              </a:ln>
              <a:effectLst/>
              <a:ea typeface="Times New Roman" pitchFamily="18" charset="0"/>
              <a:cs typeface="Arial" pitchFamily="34" charset="0"/>
            </a:endParaRPr>
          </a:p>
          <a:p>
            <a:pPr marL="365125" marR="0" lvl="0" indent="-13970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ZA" sz="1200" b="1" i="0" u="none" strike="noStrike" cap="none" normalizeH="0" dirty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Test BG after 15 mins. </a:t>
            </a:r>
            <a:r>
              <a:rPr lang="en-US" sz="1200" dirty="0"/>
              <a:t>As long as the BG remains </a:t>
            </a:r>
            <a:r>
              <a:rPr lang="en-US" sz="1200" u="sng" dirty="0"/>
              <a:t>above 5</a:t>
            </a:r>
            <a:r>
              <a:rPr lang="en-US" sz="1200" dirty="0"/>
              <a:t>, </a:t>
            </a:r>
            <a:r>
              <a:rPr lang="en-US" sz="1200" b="1" i="1" dirty="0" err="1" smtClean="0">
                <a:solidFill>
                  <a:srgbClr val="7030A0"/>
                </a:solidFill>
              </a:rPr>
              <a:t>Nika</a:t>
            </a:r>
            <a:r>
              <a:rPr lang="en-US" sz="1200" dirty="0" smtClean="0"/>
              <a:t> </a:t>
            </a:r>
            <a:r>
              <a:rPr lang="en-US" sz="1200" dirty="0"/>
              <a:t>can sleep if she needs to. (BG to be checked every 3 hrs for next 6 hrs after a severe episode, but then I will take over</a:t>
            </a:r>
            <a:endParaRPr kumimoji="0" lang="en-ZA" sz="1200" b="0" i="0" u="none" strike="noStrike" cap="none" normalizeH="0" baseline="0" dirty="0">
              <a:ln>
                <a:noFill/>
              </a:ln>
              <a:effectLst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520" y="764704"/>
            <a:ext cx="4536504" cy="446276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lvl="0"/>
            <a:r>
              <a:rPr lang="en-US" sz="1100" b="1" dirty="0">
                <a:solidFill>
                  <a:srgbClr val="FF0000"/>
                </a:solidFill>
              </a:rPr>
              <a:t>Please ask someone to call me or </a:t>
            </a:r>
            <a:r>
              <a:rPr lang="en-US" sz="1100" b="1" dirty="0" smtClean="0">
                <a:solidFill>
                  <a:srgbClr val="FF0000"/>
                </a:solidFill>
              </a:rPr>
              <a:t>(</a:t>
            </a:r>
            <a:r>
              <a:rPr lang="en-US" sz="1100" b="1" i="1" dirty="0" smtClean="0">
                <a:solidFill>
                  <a:srgbClr val="7030A0"/>
                </a:solidFill>
              </a:rPr>
              <a:t>Doctor Name) </a:t>
            </a:r>
            <a:r>
              <a:rPr lang="en-US" sz="1100" b="1" dirty="0" smtClean="0">
                <a:solidFill>
                  <a:srgbClr val="FF0000"/>
                </a:solidFill>
              </a:rPr>
              <a:t>while </a:t>
            </a:r>
            <a:r>
              <a:rPr lang="en-US" sz="1100" b="1" dirty="0">
                <a:solidFill>
                  <a:srgbClr val="FF0000"/>
                </a:solidFill>
              </a:rPr>
              <a:t>you start treatment. See pg 1 or </a:t>
            </a:r>
            <a:r>
              <a:rPr lang="en-US" sz="1100" b="1" dirty="0" err="1" smtClean="0">
                <a:solidFill>
                  <a:srgbClr val="FF0000"/>
                </a:solidFill>
              </a:rPr>
              <a:t>Nika’s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>
                <a:solidFill>
                  <a:srgbClr val="FF0000"/>
                </a:solidFill>
              </a:rPr>
              <a:t>medic alert bracelet for telephone numbers</a:t>
            </a:r>
            <a:r>
              <a:rPr lang="en-US" sz="1200" b="1" dirty="0">
                <a:solidFill>
                  <a:srgbClr val="FF0000"/>
                </a:solidFill>
              </a:rPr>
              <a:t>.</a:t>
            </a:r>
            <a:endParaRPr lang="en-ZA" sz="1200" dirty="0">
              <a:solidFill>
                <a:srgbClr val="FF0000"/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lum bright="6000" contrast="14000"/>
          </a:blip>
          <a:srcRect l="14392" t="27562" r="45742" b="45860"/>
          <a:stretch>
            <a:fillRect/>
          </a:stretch>
        </p:blipFill>
        <p:spPr bwMode="auto">
          <a:xfrm>
            <a:off x="4896544" y="836712"/>
            <a:ext cx="388843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>
            <a:lum bright="1000" contrast="21000"/>
          </a:blip>
          <a:srcRect l="54996" t="27277" r="8829" b="45860"/>
          <a:stretch>
            <a:fillRect/>
          </a:stretch>
        </p:blipFill>
        <p:spPr bwMode="auto">
          <a:xfrm>
            <a:off x="4896544" y="3717032"/>
            <a:ext cx="3528392" cy="196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 cstate="print"/>
          <a:srcRect l="38394" t="54140" r="46137" b="37367"/>
          <a:stretch>
            <a:fillRect/>
          </a:stretch>
        </p:blipFill>
        <p:spPr bwMode="auto">
          <a:xfrm>
            <a:off x="7488832" y="2780928"/>
            <a:ext cx="122413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" cstate="print"/>
          <a:srcRect l="54227" t="54140" r="18821" b="37985"/>
          <a:stretch>
            <a:fillRect/>
          </a:stretch>
        </p:blipFill>
        <p:spPr bwMode="auto">
          <a:xfrm>
            <a:off x="4824536" y="5661248"/>
            <a:ext cx="2160240" cy="473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 cstate="print"/>
          <a:srcRect l="54227" t="67512" r="18821" b="29126"/>
          <a:stretch>
            <a:fillRect/>
          </a:stretch>
        </p:blipFill>
        <p:spPr bwMode="auto">
          <a:xfrm>
            <a:off x="6948264" y="6309320"/>
            <a:ext cx="2016224" cy="18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" cstate="print"/>
          <a:srcRect l="14735" t="54140" r="61606" b="32515"/>
          <a:stretch>
            <a:fillRect/>
          </a:stretch>
        </p:blipFill>
        <p:spPr bwMode="auto">
          <a:xfrm>
            <a:off x="4896544" y="2780928"/>
            <a:ext cx="187220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 Placeholder 4"/>
          <p:cNvSpPr txBox="1">
            <a:spLocks/>
          </p:cNvSpPr>
          <p:nvPr/>
        </p:nvSpPr>
        <p:spPr>
          <a:xfrm>
            <a:off x="4618528" y="41012"/>
            <a:ext cx="4572000" cy="8640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EMERGENCY</a:t>
            </a:r>
            <a:r>
              <a:rPr kumimoji="0" lang="en-US" sz="2000" b="1" i="0" u="sng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PROCEDURE: </a:t>
            </a:r>
          </a:p>
          <a:p>
            <a:pPr marL="342900" marR="0" lvl="0" indent="-342900" algn="ct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500" b="1" i="0" u="sng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ADMINISTERING THE GLUCAGON INJECTION</a:t>
            </a:r>
            <a:endParaRPr kumimoji="0" lang="en-US" sz="15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98004" y="5847468"/>
            <a:ext cx="93610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FF0000"/>
                </a:solidFill>
                <a:latin typeface="Arial Narrow" pitchFamily="34" charset="0"/>
              </a:rPr>
              <a:t>½</a:t>
            </a:r>
            <a:r>
              <a:rPr lang="en-US" sz="130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300" dirty="0">
                <a:latin typeface="Arial Narrow" pitchFamily="34" charset="0"/>
              </a:rPr>
              <a:t>of the</a:t>
            </a:r>
            <a:endParaRPr lang="en-ZA" sz="1300" dirty="0">
              <a:latin typeface="Arial Narrow" pitchFamily="34" charset="0"/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 cstate="print"/>
          <a:srcRect l="54227" t="61405" r="18821" b="35692"/>
          <a:stretch>
            <a:fillRect/>
          </a:stretch>
        </p:blipFill>
        <p:spPr bwMode="auto">
          <a:xfrm>
            <a:off x="6948264" y="5733256"/>
            <a:ext cx="2016224" cy="16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" cstate="print"/>
          <a:srcRect l="54227" t="64457" r="36147" b="32976"/>
          <a:stretch>
            <a:fillRect/>
          </a:stretch>
        </p:blipFill>
        <p:spPr bwMode="auto">
          <a:xfrm>
            <a:off x="6948264" y="5919476"/>
            <a:ext cx="720080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" cstate="print"/>
          <a:srcRect l="63853" t="64457" r="18821" b="32948"/>
          <a:stretch>
            <a:fillRect/>
          </a:stretch>
        </p:blipFill>
        <p:spPr bwMode="auto">
          <a:xfrm>
            <a:off x="7064144" y="6093296"/>
            <a:ext cx="1296144" cy="145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8892480" y="0"/>
            <a:ext cx="251520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2" name="TextBox 21"/>
          <p:cNvSpPr txBox="1"/>
          <p:nvPr/>
        </p:nvSpPr>
        <p:spPr>
          <a:xfrm>
            <a:off x="7812360" y="6525344"/>
            <a:ext cx="1115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00B0F0"/>
                </a:solidFill>
              </a:rPr>
              <a:t>Page 5</a:t>
            </a:r>
            <a:endParaRPr lang="en-ZA" sz="12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66011" y="64891"/>
            <a:ext cx="8604448" cy="302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46088" lvl="2" indent="-446088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ea typeface="Times New Roman" pitchFamily="18" charset="0"/>
                <a:cs typeface="Arial" pitchFamily="34" charset="0"/>
                <a:sym typeface="Wingdings" panose="05000000000000000000" pitchFamily="2" charset="2"/>
              </a:rPr>
              <a:t>	</a:t>
            </a:r>
            <a:r>
              <a:rPr lang="en-US" sz="1600" b="1" u="sng" dirty="0">
                <a:ea typeface="Times New Roman" pitchFamily="18" charset="0"/>
                <a:cs typeface="Arial" pitchFamily="34" charset="0"/>
                <a:sym typeface="Wingdings" panose="05000000000000000000" pitchFamily="2" charset="2"/>
              </a:rPr>
              <a:t>Reading the Freestyle Libre </a:t>
            </a:r>
          </a:p>
          <a:p>
            <a:pPr marL="446088" lvl="2" indent="-446088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ea typeface="Times New Roman" pitchFamily="18" charset="0"/>
                <a:cs typeface="Arial" pitchFamily="34" charset="0"/>
                <a:sym typeface="Wingdings" panose="05000000000000000000" pitchFamily="2" charset="2"/>
              </a:rPr>
              <a:t>The number on top shows blood glucose level. The arrow sows if its stable/ dropping or going up.</a:t>
            </a:r>
          </a:p>
          <a:p>
            <a:pPr marL="446088" lvl="2" indent="-446088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1300" b="1" dirty="0">
              <a:ea typeface="Times New Roman" pitchFamily="18" charset="0"/>
              <a:cs typeface="Arial" pitchFamily="34" charset="0"/>
              <a:sym typeface="Wingdings" panose="05000000000000000000" pitchFamily="2" charset="2"/>
            </a:endParaRPr>
          </a:p>
          <a:p>
            <a:pPr marL="446088" lvl="2" indent="-446088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1300" b="1" dirty="0">
              <a:ea typeface="Times New Roman" pitchFamily="18" charset="0"/>
              <a:cs typeface="Arial" pitchFamily="34" charset="0"/>
            </a:endParaRPr>
          </a:p>
          <a:p>
            <a:pPr marL="457200" lvl="2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1300" dirty="0">
              <a:ea typeface="Times New Roman" pitchFamily="18" charset="0"/>
              <a:cs typeface="Arial" pitchFamily="34" charset="0"/>
            </a:endParaRPr>
          </a:p>
          <a:p>
            <a:pPr marL="457200" lvl="2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1300" dirty="0">
              <a:ea typeface="Times New Roman" pitchFamily="18" charset="0"/>
              <a:cs typeface="Arial" pitchFamily="34" charset="0"/>
            </a:endParaRPr>
          </a:p>
          <a:p>
            <a:pPr marL="457200" lvl="2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1300" dirty="0">
              <a:ea typeface="Times New Roman" pitchFamily="18" charset="0"/>
              <a:cs typeface="Arial" pitchFamily="34" charset="0"/>
            </a:endParaRPr>
          </a:p>
          <a:p>
            <a:pPr marL="457200" lvl="2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1300" dirty="0">
              <a:ea typeface="Times New Roman" pitchFamily="18" charset="0"/>
              <a:cs typeface="Arial" pitchFamily="34" charset="0"/>
            </a:endParaRPr>
          </a:p>
          <a:p>
            <a:pPr marL="457200" lvl="2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1300" dirty="0">
              <a:ea typeface="Times New Roman" pitchFamily="18" charset="0"/>
              <a:cs typeface="Arial" pitchFamily="34" charset="0"/>
            </a:endParaRPr>
          </a:p>
          <a:p>
            <a:pPr marL="457200" lvl="2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1300" dirty="0">
              <a:ea typeface="Times New Roman" pitchFamily="18" charset="0"/>
              <a:cs typeface="Arial" pitchFamily="34" charset="0"/>
            </a:endParaRPr>
          </a:p>
          <a:p>
            <a:pPr marL="457200" lvl="2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1300" dirty="0">
              <a:ea typeface="Times New Roman" pitchFamily="18" charset="0"/>
              <a:cs typeface="Arial" pitchFamily="34" charset="0"/>
            </a:endParaRPr>
          </a:p>
          <a:p>
            <a:pPr marL="457200" lvl="2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1300" dirty="0"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7" t="2323"/>
          <a:stretch/>
        </p:blipFill>
        <p:spPr bwMode="auto">
          <a:xfrm>
            <a:off x="5580112" y="4301116"/>
            <a:ext cx="464025" cy="108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350607" y="3834252"/>
            <a:ext cx="1856476" cy="738595"/>
            <a:chOff x="7020272" y="5826047"/>
            <a:chExt cx="1856476" cy="738595"/>
          </a:xfrm>
        </p:grpSpPr>
        <p:pic>
          <p:nvPicPr>
            <p:cNvPr id="8" name="Picture 6" descr="Image result for caring candies south africa images chocolate">
              <a:hlinkClick r:id="rId3"/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96" t="50000" r="26839" b="11839"/>
            <a:stretch/>
          </p:blipFill>
          <p:spPr bwMode="auto">
            <a:xfrm>
              <a:off x="7020272" y="6018117"/>
              <a:ext cx="1659980" cy="546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Isosceles Triangle 8"/>
            <p:cNvSpPr/>
            <p:nvPr/>
          </p:nvSpPr>
          <p:spPr>
            <a:xfrm rot="5400000">
              <a:off x="7775726" y="5102876"/>
              <a:ext cx="377852" cy="1824193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607" y="4635672"/>
            <a:ext cx="648072" cy="1078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66011" y="4305025"/>
            <a:ext cx="8604448" cy="247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46088" lvl="2" indent="-446088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ea typeface="Times New Roman" pitchFamily="18" charset="0"/>
                <a:cs typeface="Arial" pitchFamily="34" charset="0"/>
                <a:sym typeface="Wingdings" panose="05000000000000000000" pitchFamily="2" charset="2"/>
              </a:rPr>
              <a:t>	Caring Candies Carb-Free chocolate in the blue and gold wrapper </a:t>
            </a:r>
            <a:r>
              <a:rPr lang="en-US" sz="1300" dirty="0">
                <a:ea typeface="Times New Roman" pitchFamily="18" charset="0"/>
                <a:cs typeface="Arial" pitchFamily="34" charset="0"/>
                <a:sym typeface="Wingdings" panose="05000000000000000000" pitchFamily="2" charset="2"/>
              </a:rPr>
              <a:t>– </a:t>
            </a:r>
          </a:p>
          <a:p>
            <a:pPr marL="446088" lvl="2" indent="-446088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ea typeface="Times New Roman" pitchFamily="18" charset="0"/>
                <a:cs typeface="Arial" pitchFamily="34" charset="0"/>
                <a:sym typeface="Wingdings" panose="05000000000000000000" pitchFamily="2" charset="2"/>
              </a:rPr>
              <a:t>	Caring Candies Carb-free boiled sweets/</a:t>
            </a:r>
            <a:r>
              <a:rPr lang="en-US" sz="1300" b="1" dirty="0" err="1">
                <a:ea typeface="Times New Roman" pitchFamily="18" charset="0"/>
                <a:cs typeface="Arial" pitchFamily="34" charset="0"/>
                <a:sym typeface="Wingdings" panose="05000000000000000000" pitchFamily="2" charset="2"/>
              </a:rPr>
              <a:t>lollies</a:t>
            </a:r>
            <a:r>
              <a:rPr lang="en-US" sz="1300" dirty="0">
                <a:ea typeface="Times New Roman" pitchFamily="18" charset="0"/>
                <a:cs typeface="Arial" pitchFamily="34" charset="0"/>
                <a:sym typeface="Wingdings" panose="05000000000000000000" pitchFamily="2" charset="2"/>
              </a:rPr>
              <a:t>– for treats when </a:t>
            </a:r>
          </a:p>
          <a:p>
            <a:pPr marL="446088" lvl="2" indent="-446088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ea typeface="Times New Roman" pitchFamily="18" charset="0"/>
                <a:cs typeface="Arial" pitchFamily="34" charset="0"/>
                <a:sym typeface="Wingdings" panose="05000000000000000000" pitchFamily="2" charset="2"/>
              </a:rPr>
              <a:t>	necessary. Please don’t give more than 2 in a day..</a:t>
            </a:r>
          </a:p>
          <a:p>
            <a:pPr marL="446088" lvl="2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ea typeface="Times New Roman" pitchFamily="18" charset="0"/>
                <a:cs typeface="Arial" pitchFamily="34" charset="0"/>
                <a:sym typeface="Wingdings" panose="05000000000000000000" pitchFamily="2" charset="2"/>
              </a:rPr>
              <a:t>(laxative properties. )</a:t>
            </a:r>
          </a:p>
          <a:p>
            <a:pPr marL="446088" lvl="2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1300" dirty="0">
              <a:ea typeface="Times New Roman" pitchFamily="18" charset="0"/>
              <a:cs typeface="Arial" pitchFamily="34" charset="0"/>
              <a:sym typeface="Wingdings" panose="05000000000000000000" pitchFamily="2" charset="2"/>
            </a:endParaRPr>
          </a:p>
          <a:p>
            <a:pPr marL="0" lvl="2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1300" dirty="0">
              <a:ea typeface="Times New Roman" pitchFamily="18" charset="0"/>
              <a:cs typeface="Arial" pitchFamily="34" charset="0"/>
              <a:sym typeface="Wingdings" panose="05000000000000000000" pitchFamily="2" charset="2"/>
            </a:endParaRPr>
          </a:p>
          <a:p>
            <a:pPr marL="0" lvl="2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1300" dirty="0">
              <a:ea typeface="Times New Roman" pitchFamily="18" charset="0"/>
              <a:cs typeface="Arial" pitchFamily="34" charset="0"/>
              <a:sym typeface="Wingdings" panose="05000000000000000000" pitchFamily="2" charset="2"/>
            </a:endParaRPr>
          </a:p>
          <a:p>
            <a:pPr marL="0" lvl="2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b="1" i="1" dirty="0" err="1" smtClean="0">
                <a:solidFill>
                  <a:srgbClr val="7030A0"/>
                </a:solidFill>
                <a:ea typeface="Times New Roman" pitchFamily="18" charset="0"/>
                <a:cs typeface="Arial" pitchFamily="34" charset="0"/>
                <a:sym typeface="Wingdings" panose="05000000000000000000" pitchFamily="2" charset="2"/>
              </a:rPr>
              <a:t>Nika</a:t>
            </a:r>
            <a:r>
              <a:rPr lang="en-US" sz="1300" b="1" dirty="0" smtClean="0">
                <a:ea typeface="Times New Roman" pitchFamily="18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1300" b="1" dirty="0">
                <a:ea typeface="Times New Roman" pitchFamily="18" charset="0"/>
                <a:cs typeface="Arial" pitchFamily="34" charset="0"/>
                <a:sym typeface="Wingdings" panose="05000000000000000000" pitchFamily="2" charset="2"/>
              </a:rPr>
              <a:t>may NOT have any carbs. Please don’t give </a:t>
            </a:r>
            <a:r>
              <a:rPr lang="en-US" sz="1300" b="1" dirty="0" smtClean="0">
                <a:ea typeface="Times New Roman" pitchFamily="18" charset="0"/>
                <a:cs typeface="Arial" pitchFamily="34" charset="0"/>
                <a:sym typeface="Wingdings" panose="05000000000000000000" pitchFamily="2" charset="2"/>
              </a:rPr>
              <a:t>her </a:t>
            </a:r>
            <a:r>
              <a:rPr lang="en-US" sz="1300" b="1" dirty="0">
                <a:ea typeface="Times New Roman" pitchFamily="18" charset="0"/>
                <a:cs typeface="Arial" pitchFamily="34" charset="0"/>
                <a:sym typeface="Wingdings" panose="05000000000000000000" pitchFamily="2" charset="2"/>
              </a:rPr>
              <a:t>cake/chips/cookies unless its from his lunchbox or its labeled as Diabetic TYPE 1</a:t>
            </a:r>
            <a:endParaRPr lang="en-US" sz="1300" b="1" dirty="0">
              <a:ea typeface="Times New Roman" pitchFamily="18" charset="0"/>
              <a:cs typeface="Arial" pitchFamily="34" charset="0"/>
            </a:endParaRPr>
          </a:p>
          <a:p>
            <a:pPr marL="457200" lvl="2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1300" dirty="0"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9682">
            <a:off x="491515" y="1112425"/>
            <a:ext cx="7318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89160" y="1050733"/>
            <a:ext cx="1794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Blood glucose and arrow</a:t>
            </a:r>
            <a:endParaRPr lang="en-ZA" sz="1200" b="1" i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B72140A-4508-49E5-8FB3-FA00129BFA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65" y="1783596"/>
            <a:ext cx="1334418" cy="15114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ECAB5ED-1C6C-4819-9CA1-E93DDE15CF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994" y="1137847"/>
            <a:ext cx="3519908" cy="223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72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85CD54F-314D-4993-9D06-2180D2D992AE}"/>
              </a:ext>
            </a:extLst>
          </p:cNvPr>
          <p:cNvSpPr txBox="1"/>
          <p:nvPr/>
        </p:nvSpPr>
        <p:spPr>
          <a:xfrm>
            <a:off x="3961095" y="404664"/>
            <a:ext cx="1221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OEFENING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1FA05F9-2E6A-4AD6-8591-57AEB1A3DC00}"/>
              </a:ext>
            </a:extLst>
          </p:cNvPr>
          <p:cNvSpPr txBox="1"/>
          <p:nvPr/>
        </p:nvSpPr>
        <p:spPr>
          <a:xfrm>
            <a:off x="3397029" y="940198"/>
            <a:ext cx="234993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200" dirty="0"/>
              <a:t>‘n Diabetes Kind </a:t>
            </a:r>
            <a:r>
              <a:rPr lang="en-ZA" sz="1200" dirty="0" err="1"/>
              <a:t>kan</a:t>
            </a:r>
            <a:r>
              <a:rPr lang="en-ZA" sz="1200" dirty="0"/>
              <a:t> </a:t>
            </a:r>
            <a:r>
              <a:rPr lang="en-ZA" sz="1200" dirty="0" err="1"/>
              <a:t>alles</a:t>
            </a:r>
            <a:r>
              <a:rPr lang="en-ZA" sz="1200" dirty="0"/>
              <a:t> </a:t>
            </a:r>
            <a:r>
              <a:rPr lang="en-ZA" sz="1200" dirty="0" err="1"/>
              <a:t>doen</a:t>
            </a:r>
            <a:r>
              <a:rPr lang="en-ZA" sz="1200" dirty="0"/>
              <a:t> </a:t>
            </a:r>
          </a:p>
          <a:p>
            <a:r>
              <a:rPr lang="en-ZA" sz="1200" dirty="0"/>
              <a:t>wat </a:t>
            </a:r>
            <a:r>
              <a:rPr lang="en-ZA" sz="1200" dirty="0" err="1"/>
              <a:t>ander</a:t>
            </a:r>
            <a:r>
              <a:rPr lang="en-ZA" sz="1200" dirty="0"/>
              <a:t> </a:t>
            </a:r>
            <a:r>
              <a:rPr lang="en-ZA" sz="1200" dirty="0" err="1"/>
              <a:t>kinders</a:t>
            </a:r>
            <a:r>
              <a:rPr lang="en-ZA" sz="1200" dirty="0"/>
              <a:t> </a:t>
            </a:r>
            <a:r>
              <a:rPr lang="en-ZA" sz="1200" dirty="0" err="1"/>
              <a:t>doen</a:t>
            </a:r>
            <a:r>
              <a:rPr lang="en-ZA" sz="1200" dirty="0"/>
              <a:t>. </a:t>
            </a:r>
            <a:r>
              <a:rPr lang="en-ZA" sz="1200" dirty="0" err="1"/>
              <a:t>Hulle</a:t>
            </a:r>
            <a:r>
              <a:rPr lang="en-ZA" sz="1200" dirty="0"/>
              <a:t> </a:t>
            </a:r>
            <a:r>
              <a:rPr lang="en-ZA" sz="1200" dirty="0" err="1"/>
              <a:t>kan</a:t>
            </a:r>
            <a:r>
              <a:rPr lang="en-ZA" sz="1200" dirty="0"/>
              <a:t> </a:t>
            </a:r>
          </a:p>
          <a:p>
            <a:r>
              <a:rPr lang="en-ZA" sz="1200" dirty="0" err="1"/>
              <a:t>Fiets</a:t>
            </a:r>
            <a:r>
              <a:rPr lang="en-ZA" sz="1200" dirty="0"/>
              <a:t> </a:t>
            </a:r>
            <a:r>
              <a:rPr lang="en-ZA" sz="1200" dirty="0" err="1"/>
              <a:t>ry</a:t>
            </a:r>
            <a:r>
              <a:rPr lang="en-ZA" sz="1200" dirty="0"/>
              <a:t> </a:t>
            </a:r>
            <a:r>
              <a:rPr lang="en-ZA" sz="1200" dirty="0" err="1"/>
              <a:t>en</a:t>
            </a:r>
            <a:r>
              <a:rPr lang="en-ZA" sz="1200" dirty="0"/>
              <a:t> </a:t>
            </a:r>
            <a:r>
              <a:rPr lang="en-ZA" sz="1200" dirty="0" err="1"/>
              <a:t>bal</a:t>
            </a:r>
            <a:r>
              <a:rPr lang="en-ZA" sz="1200" dirty="0"/>
              <a:t> </a:t>
            </a:r>
            <a:r>
              <a:rPr lang="en-ZA" sz="1200" dirty="0" err="1"/>
              <a:t>skop</a:t>
            </a:r>
            <a:r>
              <a:rPr lang="en-ZA" sz="1200" dirty="0"/>
              <a:t> </a:t>
            </a:r>
            <a:r>
              <a:rPr lang="en-ZA" sz="1200" dirty="0">
                <a:sym typeface="Wingdings" panose="05000000000000000000" pitchFamily="2" charset="2"/>
              </a:rPr>
              <a:t> </a:t>
            </a:r>
          </a:p>
          <a:p>
            <a:endParaRPr lang="en-ZA" sz="1100" dirty="0">
              <a:sym typeface="Wingdings" panose="05000000000000000000" pitchFamily="2" charset="2"/>
            </a:endParaRPr>
          </a:p>
          <a:p>
            <a:endParaRPr lang="en-ZA" sz="11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C8112AB-DDA4-4EE1-ADD8-74249D2648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81587"/>
            <a:ext cx="792088" cy="14019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761656A-4C95-48F0-8875-AB7B181254D5}"/>
              </a:ext>
            </a:extLst>
          </p:cNvPr>
          <p:cNvSpPr txBox="1"/>
          <p:nvPr/>
        </p:nvSpPr>
        <p:spPr>
          <a:xfrm>
            <a:off x="3397029" y="868395"/>
            <a:ext cx="2349939" cy="9848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5FD3CD6-59C9-4B18-96C8-25357193BBE1}"/>
              </a:ext>
            </a:extLst>
          </p:cNvPr>
          <p:cNvSpPr txBox="1"/>
          <p:nvPr/>
        </p:nvSpPr>
        <p:spPr>
          <a:xfrm>
            <a:off x="863586" y="1999186"/>
            <a:ext cx="7416824" cy="55399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ZA" sz="1200" dirty="0" err="1"/>
              <a:t>Oefening</a:t>
            </a:r>
            <a:r>
              <a:rPr lang="en-ZA" sz="1200" dirty="0"/>
              <a:t> is </a:t>
            </a:r>
            <a:r>
              <a:rPr lang="en-ZA" sz="1200" b="1" dirty="0"/>
              <a:t>BAIE </a:t>
            </a:r>
            <a:r>
              <a:rPr lang="en-ZA" sz="1200" dirty="0" err="1"/>
              <a:t>belangrik</a:t>
            </a:r>
            <a:r>
              <a:rPr lang="en-ZA" sz="1200" dirty="0"/>
              <a:t> </a:t>
            </a:r>
            <a:r>
              <a:rPr lang="en-ZA" sz="1200" dirty="0" err="1"/>
              <a:t>vir</a:t>
            </a:r>
            <a:r>
              <a:rPr lang="en-ZA" sz="1200" dirty="0"/>
              <a:t> </a:t>
            </a:r>
            <a:r>
              <a:rPr lang="en-ZA" sz="1200" dirty="0" err="1"/>
              <a:t>diabete</a:t>
            </a:r>
            <a:r>
              <a:rPr lang="en-ZA" sz="1200" dirty="0"/>
              <a:t>. </a:t>
            </a:r>
            <a:r>
              <a:rPr lang="en-ZA" sz="1200" dirty="0" err="1"/>
              <a:t>Dit</a:t>
            </a:r>
            <a:r>
              <a:rPr lang="en-ZA" sz="1200" dirty="0"/>
              <a:t> </a:t>
            </a:r>
            <a:r>
              <a:rPr lang="en-ZA" sz="1200" dirty="0" err="1"/>
              <a:t>hou</a:t>
            </a:r>
            <a:r>
              <a:rPr lang="en-ZA" sz="1200" dirty="0"/>
              <a:t> </a:t>
            </a:r>
            <a:r>
              <a:rPr lang="en-ZA" sz="1200" dirty="0" err="1"/>
              <a:t>hulle</a:t>
            </a:r>
            <a:r>
              <a:rPr lang="en-ZA" sz="1200" dirty="0"/>
              <a:t> </a:t>
            </a:r>
            <a:r>
              <a:rPr lang="en-ZA" sz="1200" dirty="0" err="1"/>
              <a:t>sterk</a:t>
            </a:r>
            <a:r>
              <a:rPr lang="en-ZA" sz="1200" dirty="0"/>
              <a:t> </a:t>
            </a:r>
            <a:r>
              <a:rPr lang="en-ZA" sz="1200" dirty="0" err="1"/>
              <a:t>en</a:t>
            </a:r>
            <a:r>
              <a:rPr lang="en-ZA" sz="1200" dirty="0"/>
              <a:t> </a:t>
            </a:r>
            <a:r>
              <a:rPr lang="en-ZA" sz="1200" dirty="0" err="1"/>
              <a:t>fiks</a:t>
            </a:r>
            <a:r>
              <a:rPr lang="en-ZA" sz="1200" dirty="0"/>
              <a:t>. </a:t>
            </a:r>
            <a:r>
              <a:rPr lang="en-ZA" sz="1200" dirty="0" err="1"/>
              <a:t>Belangrikste</a:t>
            </a:r>
            <a:r>
              <a:rPr lang="en-ZA" sz="1200" dirty="0"/>
              <a:t> is </a:t>
            </a:r>
            <a:r>
              <a:rPr lang="en-ZA" sz="1200" dirty="0" err="1"/>
              <a:t>dit</a:t>
            </a:r>
            <a:r>
              <a:rPr lang="en-ZA" sz="1200" dirty="0"/>
              <a:t> help om die </a:t>
            </a:r>
            <a:r>
              <a:rPr lang="en-ZA" sz="1200" dirty="0" err="1"/>
              <a:t>bloedsuiker</a:t>
            </a:r>
            <a:r>
              <a:rPr lang="en-ZA" sz="1200" dirty="0"/>
              <a:t> reg </a:t>
            </a:r>
            <a:r>
              <a:rPr lang="en-ZA" sz="1200" dirty="0" err="1"/>
              <a:t>hou</a:t>
            </a:r>
            <a:r>
              <a:rPr lang="en-ZA" sz="1200" dirty="0"/>
              <a:t>.</a:t>
            </a:r>
          </a:p>
          <a:p>
            <a:r>
              <a:rPr lang="en-ZA" b="1" dirty="0" err="1"/>
              <a:t>Onthou</a:t>
            </a:r>
            <a:r>
              <a:rPr lang="en-ZA" b="1" dirty="0"/>
              <a:t> net:  </a:t>
            </a:r>
            <a:r>
              <a:rPr lang="en-ZA" sz="1600" dirty="0" err="1"/>
              <a:t>daar</a:t>
            </a:r>
            <a:r>
              <a:rPr lang="en-ZA" sz="1600" dirty="0"/>
              <a:t> is </a:t>
            </a:r>
            <a:r>
              <a:rPr lang="en-ZA" sz="1600" dirty="0" err="1"/>
              <a:t>drie</a:t>
            </a:r>
            <a:r>
              <a:rPr lang="en-ZA" sz="1600" dirty="0"/>
              <a:t> dinge wat </a:t>
            </a:r>
            <a:r>
              <a:rPr lang="en-ZA" sz="1600" b="1" dirty="0"/>
              <a:t>BAIE BELANGRIK </a:t>
            </a:r>
            <a:r>
              <a:rPr lang="en-ZA" sz="1600" dirty="0"/>
              <a:t>is </a:t>
            </a:r>
            <a:r>
              <a:rPr lang="en-ZA" sz="1600" dirty="0" err="1"/>
              <a:t>wanneer</a:t>
            </a:r>
            <a:r>
              <a:rPr lang="en-ZA" sz="1600" dirty="0"/>
              <a:t> </a:t>
            </a:r>
            <a:r>
              <a:rPr lang="en-ZA" sz="1600" dirty="0" err="1"/>
              <a:t>jy</a:t>
            </a:r>
            <a:r>
              <a:rPr lang="en-ZA" sz="1600" dirty="0"/>
              <a:t> </a:t>
            </a:r>
            <a:r>
              <a:rPr lang="en-ZA" sz="1600" dirty="0" err="1"/>
              <a:t>oefeninge</a:t>
            </a:r>
            <a:r>
              <a:rPr lang="en-ZA" sz="1600" dirty="0"/>
              <a:t> </a:t>
            </a:r>
            <a:r>
              <a:rPr lang="en-ZA" sz="1600" dirty="0" err="1"/>
              <a:t>doen</a:t>
            </a:r>
            <a:endParaRPr lang="en-ZA" b="1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F0BF740-BFA7-4AE7-AF93-4F57D1AF9B17}"/>
              </a:ext>
            </a:extLst>
          </p:cNvPr>
          <p:cNvSpPr txBox="1"/>
          <p:nvPr/>
        </p:nvSpPr>
        <p:spPr>
          <a:xfrm>
            <a:off x="755576" y="2699090"/>
            <a:ext cx="2412270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n-ZA" sz="1200" b="1" dirty="0"/>
              <a:t>TOETS SUIKER </a:t>
            </a:r>
            <a:r>
              <a:rPr lang="en-ZA" sz="1200" dirty="0"/>
              <a:t>: </a:t>
            </a:r>
          </a:p>
          <a:p>
            <a:endParaRPr lang="en-ZA" sz="1200" dirty="0"/>
          </a:p>
          <a:p>
            <a:r>
              <a:rPr lang="en-ZA" sz="1200" dirty="0" err="1"/>
              <a:t>Moenie</a:t>
            </a:r>
            <a:r>
              <a:rPr lang="en-ZA" sz="1200" dirty="0"/>
              <a:t> </a:t>
            </a:r>
            <a:r>
              <a:rPr lang="en-ZA" sz="1200" dirty="0" err="1"/>
              <a:t>oefening</a:t>
            </a:r>
            <a:r>
              <a:rPr lang="en-ZA" sz="1200" dirty="0"/>
              <a:t> </a:t>
            </a:r>
            <a:r>
              <a:rPr lang="en-ZA" sz="1200" dirty="0" err="1"/>
              <a:t>doen</a:t>
            </a:r>
            <a:r>
              <a:rPr lang="en-ZA" sz="1200" dirty="0"/>
              <a:t> as die </a:t>
            </a:r>
            <a:r>
              <a:rPr lang="en-ZA" sz="1200" dirty="0" err="1"/>
              <a:t>suiker</a:t>
            </a:r>
            <a:r>
              <a:rPr lang="en-ZA" sz="1200" dirty="0"/>
              <a:t> </a:t>
            </a:r>
            <a:r>
              <a:rPr lang="en-ZA" sz="1200" dirty="0" err="1"/>
              <a:t>te</a:t>
            </a:r>
            <a:r>
              <a:rPr lang="en-ZA" sz="1200" dirty="0"/>
              <a:t> lag is </a:t>
            </a:r>
            <a:r>
              <a:rPr lang="en-ZA" sz="1200" dirty="0" err="1"/>
              <a:t>nie</a:t>
            </a:r>
            <a:r>
              <a:rPr lang="en-ZA" sz="1200" dirty="0"/>
              <a:t> – as </a:t>
            </a:r>
            <a:r>
              <a:rPr lang="en-ZA" sz="1200" dirty="0" err="1"/>
              <a:t>dit</a:t>
            </a:r>
            <a:r>
              <a:rPr lang="en-ZA" sz="1200" dirty="0"/>
              <a:t> </a:t>
            </a:r>
            <a:r>
              <a:rPr lang="en-ZA" sz="1200" dirty="0" err="1"/>
              <a:t>te</a:t>
            </a:r>
            <a:r>
              <a:rPr lang="en-ZA" sz="1200" dirty="0"/>
              <a:t> </a:t>
            </a:r>
            <a:r>
              <a:rPr lang="en-ZA" sz="1200" dirty="0" err="1"/>
              <a:t>laag</a:t>
            </a:r>
            <a:r>
              <a:rPr lang="en-ZA" sz="1200" dirty="0"/>
              <a:t> is </a:t>
            </a:r>
            <a:r>
              <a:rPr lang="en-ZA" sz="1200" dirty="0" err="1"/>
              <a:t>volg</a:t>
            </a:r>
            <a:r>
              <a:rPr lang="en-ZA" sz="1200" dirty="0"/>
              <a:t> die </a:t>
            </a:r>
            <a:r>
              <a:rPr lang="en-ZA" sz="1200" dirty="0" err="1"/>
              <a:t>noodstappe</a:t>
            </a:r>
            <a:r>
              <a:rPr lang="en-ZA" sz="1200" dirty="0"/>
              <a:t> </a:t>
            </a:r>
            <a:r>
              <a:rPr lang="en-ZA" sz="1200" dirty="0" err="1"/>
              <a:t>soos</a:t>
            </a:r>
            <a:r>
              <a:rPr lang="en-ZA" sz="1200" dirty="0"/>
              <a:t> </a:t>
            </a:r>
            <a:r>
              <a:rPr lang="en-ZA" sz="1200" dirty="0" err="1"/>
              <a:t>aangedui</a:t>
            </a:r>
            <a:r>
              <a:rPr lang="en-ZA" sz="1200" dirty="0"/>
              <a:t> </a:t>
            </a:r>
            <a:r>
              <a:rPr lang="en-ZA" sz="1200" dirty="0" err="1"/>
              <a:t>vir</a:t>
            </a:r>
            <a:r>
              <a:rPr lang="en-ZA" sz="1200" dirty="0"/>
              <a:t> ‘n “LOW” op </a:t>
            </a:r>
            <a:r>
              <a:rPr lang="en-ZA" sz="1200" dirty="0" err="1"/>
              <a:t>bladsy</a:t>
            </a:r>
            <a:r>
              <a:rPr lang="en-ZA" sz="1200" dirty="0"/>
              <a:t> 4. </a:t>
            </a:r>
            <a:r>
              <a:rPr lang="en-ZA" sz="1200" dirty="0" err="1"/>
              <a:t>Oefen</a:t>
            </a:r>
            <a:r>
              <a:rPr lang="en-ZA" sz="1200" dirty="0"/>
              <a:t> </a:t>
            </a:r>
            <a:r>
              <a:rPr lang="en-ZA" sz="1200" dirty="0" err="1"/>
              <a:t>slegs</a:t>
            </a:r>
            <a:r>
              <a:rPr lang="en-ZA" sz="1200" dirty="0"/>
              <a:t> as </a:t>
            </a:r>
            <a:r>
              <a:rPr lang="en-ZA" sz="1200" dirty="0" err="1"/>
              <a:t>suiker</a:t>
            </a:r>
            <a:r>
              <a:rPr lang="en-ZA" sz="1200" dirty="0"/>
              <a:t> reg is! 	</a:t>
            </a:r>
          </a:p>
          <a:p>
            <a:pPr marL="342900" indent="-342900">
              <a:buAutoNum type="arabicPeriod"/>
            </a:pPr>
            <a:endParaRPr lang="en-ZA" sz="1200" dirty="0"/>
          </a:p>
          <a:p>
            <a:r>
              <a:rPr lang="en-ZA" sz="1200" dirty="0" err="1"/>
              <a:t>Moenie</a:t>
            </a:r>
            <a:r>
              <a:rPr lang="en-ZA" sz="1200" dirty="0"/>
              <a:t> </a:t>
            </a:r>
            <a:r>
              <a:rPr lang="en-ZA" sz="1200" dirty="0" err="1"/>
              <a:t>oefeninge</a:t>
            </a:r>
            <a:r>
              <a:rPr lang="en-ZA" sz="1200" dirty="0"/>
              <a:t> </a:t>
            </a:r>
            <a:r>
              <a:rPr lang="en-ZA" sz="1200" dirty="0" err="1"/>
              <a:t>doen</a:t>
            </a:r>
            <a:r>
              <a:rPr lang="en-ZA" sz="1200" dirty="0"/>
              <a:t> as die </a:t>
            </a:r>
            <a:r>
              <a:rPr lang="en-ZA" sz="1200" dirty="0" err="1"/>
              <a:t>suiker</a:t>
            </a:r>
            <a:r>
              <a:rPr lang="en-ZA" sz="1200" dirty="0"/>
              <a:t> BAIE </a:t>
            </a:r>
            <a:r>
              <a:rPr lang="en-ZA" sz="1200" dirty="0" err="1"/>
              <a:t>hoog</a:t>
            </a:r>
            <a:r>
              <a:rPr lang="en-ZA" sz="1200" dirty="0"/>
              <a:t> is </a:t>
            </a:r>
            <a:r>
              <a:rPr lang="en-ZA" sz="1200" dirty="0" err="1"/>
              <a:t>nie</a:t>
            </a:r>
            <a:r>
              <a:rPr lang="en-ZA" sz="1200" dirty="0"/>
              <a:t> (15mmol </a:t>
            </a:r>
            <a:r>
              <a:rPr lang="en-ZA" sz="1200" dirty="0" err="1"/>
              <a:t>en</a:t>
            </a:r>
            <a:r>
              <a:rPr lang="en-ZA" sz="1200" dirty="0"/>
              <a:t> </a:t>
            </a:r>
            <a:r>
              <a:rPr lang="en-ZA" sz="1200" dirty="0" err="1"/>
              <a:t>hoër</a:t>
            </a:r>
            <a:r>
              <a:rPr lang="en-ZA" sz="1200" dirty="0"/>
              <a:t>), </a:t>
            </a:r>
            <a:r>
              <a:rPr lang="en-ZA" sz="1200" dirty="0" err="1"/>
              <a:t>anders</a:t>
            </a:r>
            <a:r>
              <a:rPr lang="en-ZA" sz="1200" dirty="0"/>
              <a:t> word </a:t>
            </a:r>
            <a:r>
              <a:rPr lang="en-ZA" sz="1200" dirty="0" err="1"/>
              <a:t>dit</a:t>
            </a:r>
            <a:r>
              <a:rPr lang="en-ZA" sz="1200" dirty="0"/>
              <a:t> net </a:t>
            </a:r>
            <a:r>
              <a:rPr lang="en-ZA" sz="1200" dirty="0" err="1"/>
              <a:t>hoër</a:t>
            </a:r>
            <a:r>
              <a:rPr lang="en-ZA" sz="1200" dirty="0"/>
              <a:t>.</a:t>
            </a:r>
          </a:p>
          <a:p>
            <a:endParaRPr lang="en-ZA" sz="1200" dirty="0"/>
          </a:p>
          <a:p>
            <a:endParaRPr lang="en-ZA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800B25D-98FE-469B-8022-EB1AE6B2F7D6}"/>
              </a:ext>
            </a:extLst>
          </p:cNvPr>
          <p:cNvSpPr txBox="1"/>
          <p:nvPr/>
        </p:nvSpPr>
        <p:spPr>
          <a:xfrm>
            <a:off x="3472102" y="2642823"/>
            <a:ext cx="2199792" cy="33239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1400" b="1" dirty="0"/>
              <a:t>2. TERWYL JY OEFEN</a:t>
            </a:r>
          </a:p>
          <a:p>
            <a:pPr algn="ctr"/>
            <a:endParaRPr lang="en-ZA" sz="1400" b="1" dirty="0"/>
          </a:p>
          <a:p>
            <a:r>
              <a:rPr lang="en-ZA" sz="1200" dirty="0" err="1"/>
              <a:t>Juffrou</a:t>
            </a:r>
            <a:r>
              <a:rPr lang="en-ZA" sz="1200" dirty="0"/>
              <a:t> of </a:t>
            </a:r>
            <a:r>
              <a:rPr lang="en-ZA" sz="1200" dirty="0" err="1"/>
              <a:t>Meneer</a:t>
            </a:r>
            <a:r>
              <a:rPr lang="en-ZA" sz="1200" dirty="0"/>
              <a:t> </a:t>
            </a:r>
            <a:r>
              <a:rPr lang="en-ZA" sz="1200" dirty="0" err="1"/>
              <a:t>moet</a:t>
            </a:r>
            <a:r>
              <a:rPr lang="en-ZA" sz="1200" dirty="0"/>
              <a:t> </a:t>
            </a:r>
            <a:r>
              <a:rPr lang="en-ZA" sz="1200" dirty="0" err="1"/>
              <a:t>altyd</a:t>
            </a:r>
            <a:endParaRPr lang="en-ZA" sz="1200" dirty="0"/>
          </a:p>
          <a:p>
            <a:r>
              <a:rPr lang="en-ZA" sz="1200" dirty="0"/>
              <a:t>Die scanner &amp; </a:t>
            </a:r>
            <a:r>
              <a:rPr lang="en-ZA" sz="1200" dirty="0" err="1"/>
              <a:t>stokkies</a:t>
            </a:r>
            <a:r>
              <a:rPr lang="en-ZA" sz="1200" dirty="0"/>
              <a:t> </a:t>
            </a:r>
            <a:r>
              <a:rPr lang="en-ZA" sz="1200" dirty="0" err="1"/>
              <a:t>naby</a:t>
            </a:r>
            <a:r>
              <a:rPr lang="en-ZA" sz="1200" dirty="0"/>
              <a:t> </a:t>
            </a:r>
          </a:p>
          <a:p>
            <a:r>
              <a:rPr lang="en-ZA" sz="1200" dirty="0"/>
              <a:t>he as Gordon </a:t>
            </a:r>
            <a:r>
              <a:rPr lang="en-ZA" sz="1200" dirty="0" err="1"/>
              <a:t>nie</a:t>
            </a:r>
            <a:r>
              <a:rPr lang="en-ZA" sz="1200" dirty="0"/>
              <a:t> lekker </a:t>
            </a:r>
            <a:r>
              <a:rPr lang="en-ZA" sz="1200" dirty="0" err="1"/>
              <a:t>voel</a:t>
            </a:r>
            <a:r>
              <a:rPr lang="en-ZA" sz="1200" dirty="0"/>
              <a:t> </a:t>
            </a:r>
            <a:r>
              <a:rPr lang="en-ZA" sz="1200" dirty="0" err="1"/>
              <a:t>nie</a:t>
            </a:r>
            <a:r>
              <a:rPr lang="en-ZA" sz="1200" dirty="0"/>
              <a:t>.</a:t>
            </a:r>
          </a:p>
          <a:p>
            <a:r>
              <a:rPr lang="en-ZA" sz="1200" dirty="0"/>
              <a:t>Hy </a:t>
            </a:r>
            <a:r>
              <a:rPr lang="en-ZA" sz="1200" dirty="0" err="1"/>
              <a:t>gaan</a:t>
            </a:r>
            <a:r>
              <a:rPr lang="en-ZA" sz="1200" dirty="0"/>
              <a:t> </a:t>
            </a:r>
            <a:r>
              <a:rPr lang="en-ZA" sz="1200" dirty="0" err="1"/>
              <a:t>eerste</a:t>
            </a:r>
            <a:r>
              <a:rPr lang="en-ZA" sz="1200" dirty="0"/>
              <a:t> </a:t>
            </a:r>
            <a:r>
              <a:rPr lang="en-ZA" sz="1200" dirty="0" err="1"/>
              <a:t>kla</a:t>
            </a:r>
            <a:r>
              <a:rPr lang="en-ZA" sz="1200" dirty="0"/>
              <a:t> van “Kop” </a:t>
            </a:r>
            <a:r>
              <a:rPr lang="en-ZA" sz="1200" dirty="0" err="1"/>
              <a:t>Pyn</a:t>
            </a:r>
            <a:r>
              <a:rPr lang="en-ZA" sz="1200" dirty="0"/>
              <a:t>!</a:t>
            </a:r>
          </a:p>
          <a:p>
            <a:r>
              <a:rPr lang="en-ZA" sz="1200" dirty="0"/>
              <a:t>BAIE WATER </a:t>
            </a:r>
            <a:r>
              <a:rPr lang="en-ZA" sz="1200" dirty="0" err="1"/>
              <a:t>en</a:t>
            </a:r>
            <a:r>
              <a:rPr lang="en-ZA" sz="1200" dirty="0"/>
              <a:t> </a:t>
            </a:r>
            <a:r>
              <a:rPr lang="en-ZA" sz="1200" dirty="0" err="1"/>
              <a:t>altyd</a:t>
            </a:r>
            <a:r>
              <a:rPr lang="en-ZA" sz="1200" dirty="0"/>
              <a:t> NOOD </a:t>
            </a:r>
          </a:p>
          <a:p>
            <a:r>
              <a:rPr lang="en-ZA" sz="1200" dirty="0"/>
              <a:t>LEKKERNY </a:t>
            </a:r>
            <a:r>
              <a:rPr lang="en-ZA" sz="1200" dirty="0" err="1"/>
              <a:t>vir</a:t>
            </a:r>
            <a:r>
              <a:rPr lang="en-ZA" sz="1200" dirty="0"/>
              <a:t> </a:t>
            </a:r>
            <a:r>
              <a:rPr lang="en-ZA" sz="1200" dirty="0" err="1"/>
              <a:t>ingeval</a:t>
            </a:r>
            <a:r>
              <a:rPr lang="en-ZA" sz="1200" dirty="0"/>
              <a:t> die </a:t>
            </a:r>
            <a:r>
              <a:rPr lang="en-ZA" sz="1200" dirty="0" err="1"/>
              <a:t>suiker</a:t>
            </a:r>
            <a:endParaRPr lang="en-ZA" sz="1200" dirty="0"/>
          </a:p>
          <a:p>
            <a:r>
              <a:rPr lang="en-ZA" sz="1200" dirty="0"/>
              <a:t>Val </a:t>
            </a:r>
            <a:r>
              <a:rPr lang="en-ZA" sz="1200" dirty="0" err="1"/>
              <a:t>moet</a:t>
            </a:r>
            <a:r>
              <a:rPr lang="en-ZA" sz="1200" dirty="0"/>
              <a:t> </a:t>
            </a:r>
            <a:r>
              <a:rPr lang="en-ZA" sz="1200" dirty="0" err="1"/>
              <a:t>byderhand</a:t>
            </a:r>
            <a:r>
              <a:rPr lang="en-ZA" sz="1200" dirty="0"/>
              <a:t> wees.</a:t>
            </a:r>
          </a:p>
          <a:p>
            <a:endParaRPr lang="en-ZA" sz="1200" dirty="0"/>
          </a:p>
          <a:p>
            <a:r>
              <a:rPr lang="en-ZA" sz="1200" dirty="0"/>
              <a:t>Moet nooit net </a:t>
            </a:r>
            <a:r>
              <a:rPr lang="en-ZA" sz="1200" dirty="0" err="1"/>
              <a:t>dalk</a:t>
            </a:r>
            <a:r>
              <a:rPr lang="en-ZA" sz="1200" dirty="0"/>
              <a:t> </a:t>
            </a:r>
            <a:r>
              <a:rPr lang="en-ZA" sz="1200" dirty="0" err="1"/>
              <a:t>nog</a:t>
            </a:r>
            <a:r>
              <a:rPr lang="en-ZA" sz="1200" dirty="0"/>
              <a:t> “5 min” wag as </a:t>
            </a:r>
            <a:r>
              <a:rPr lang="en-ZA" sz="1200" dirty="0" err="1"/>
              <a:t>hy</a:t>
            </a:r>
            <a:r>
              <a:rPr lang="en-ZA" sz="1200" dirty="0"/>
              <a:t> </a:t>
            </a:r>
            <a:r>
              <a:rPr lang="en-ZA" sz="1200" dirty="0" err="1"/>
              <a:t>nie</a:t>
            </a:r>
            <a:r>
              <a:rPr lang="en-ZA" sz="1200" dirty="0"/>
              <a:t> lekker </a:t>
            </a:r>
            <a:r>
              <a:rPr lang="en-ZA" sz="1200" dirty="0" err="1"/>
              <a:t>voel</a:t>
            </a:r>
            <a:r>
              <a:rPr lang="en-ZA" sz="1200" dirty="0"/>
              <a:t> </a:t>
            </a:r>
            <a:r>
              <a:rPr lang="en-ZA" sz="1200" dirty="0" err="1"/>
              <a:t>nie</a:t>
            </a:r>
            <a:r>
              <a:rPr lang="en-ZA" sz="1200" dirty="0"/>
              <a:t>. </a:t>
            </a:r>
          </a:p>
          <a:p>
            <a:r>
              <a:rPr lang="en-ZA" sz="1200" dirty="0"/>
              <a:t>Check </a:t>
            </a:r>
            <a:r>
              <a:rPr lang="en-ZA" sz="1200" dirty="0" err="1"/>
              <a:t>erder</a:t>
            </a:r>
            <a:r>
              <a:rPr lang="en-ZA" sz="1200" dirty="0"/>
              <a:t> met </a:t>
            </a:r>
            <a:r>
              <a:rPr lang="en-ZA" sz="1200" dirty="0" err="1"/>
              <a:t>prik</a:t>
            </a:r>
            <a:r>
              <a:rPr lang="en-ZA" sz="1200" dirty="0"/>
              <a:t> as </a:t>
            </a:r>
            <a:r>
              <a:rPr lang="en-ZA" sz="1200" dirty="0" err="1"/>
              <a:t>julle</a:t>
            </a:r>
            <a:r>
              <a:rPr lang="en-ZA" sz="1200" dirty="0"/>
              <a:t> </a:t>
            </a:r>
            <a:r>
              <a:rPr lang="en-ZA" sz="1200" dirty="0" err="1"/>
              <a:t>onseker</a:t>
            </a:r>
            <a:r>
              <a:rPr lang="en-ZA" sz="1200" dirty="0"/>
              <a:t> is.</a:t>
            </a:r>
          </a:p>
          <a:p>
            <a:endParaRPr lang="en-ZA" sz="1400" b="1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E57FC19-2D33-4667-86E3-B0CD1F041EAE}"/>
              </a:ext>
            </a:extLst>
          </p:cNvPr>
          <p:cNvSpPr txBox="1"/>
          <p:nvPr/>
        </p:nvSpPr>
        <p:spPr>
          <a:xfrm>
            <a:off x="5868144" y="2642823"/>
            <a:ext cx="2664296" cy="2369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1400" b="1" dirty="0"/>
              <a:t>3. NA DIE TYD TOETS SUIKER</a:t>
            </a:r>
          </a:p>
          <a:p>
            <a:pPr algn="ctr"/>
            <a:endParaRPr lang="en-ZA" sz="1400" b="1" dirty="0"/>
          </a:p>
          <a:p>
            <a:r>
              <a:rPr lang="en-ZA" sz="1200" dirty="0"/>
              <a:t>Hy het </a:t>
            </a:r>
            <a:r>
              <a:rPr lang="en-ZA" sz="1200" dirty="0" err="1"/>
              <a:t>baie</a:t>
            </a:r>
            <a:r>
              <a:rPr lang="en-ZA" sz="1200" dirty="0"/>
              <a:t> </a:t>
            </a:r>
            <a:r>
              <a:rPr lang="en-ZA" sz="1200" dirty="0" err="1"/>
              <a:t>energie</a:t>
            </a:r>
            <a:r>
              <a:rPr lang="en-ZA" sz="1200" dirty="0"/>
              <a:t> </a:t>
            </a:r>
            <a:r>
              <a:rPr lang="en-ZA" sz="1200" dirty="0" err="1"/>
              <a:t>gebruik</a:t>
            </a:r>
            <a:r>
              <a:rPr lang="en-ZA" sz="1200" dirty="0"/>
              <a:t> so die </a:t>
            </a:r>
            <a:r>
              <a:rPr lang="en-ZA" sz="1200" dirty="0" err="1"/>
              <a:t>suiker</a:t>
            </a:r>
            <a:r>
              <a:rPr lang="en-ZA" sz="1200" dirty="0"/>
              <a:t> </a:t>
            </a:r>
            <a:r>
              <a:rPr lang="en-ZA" sz="1200" dirty="0" err="1"/>
              <a:t>kan</a:t>
            </a:r>
            <a:r>
              <a:rPr lang="en-ZA" sz="1200" dirty="0"/>
              <a:t> </a:t>
            </a:r>
            <a:r>
              <a:rPr lang="en-ZA" sz="1200" dirty="0" err="1"/>
              <a:t>dalk</a:t>
            </a:r>
            <a:r>
              <a:rPr lang="en-ZA" sz="1200" dirty="0"/>
              <a:t> </a:t>
            </a:r>
            <a:r>
              <a:rPr lang="en-ZA" sz="1200" dirty="0" err="1"/>
              <a:t>laag</a:t>
            </a:r>
            <a:r>
              <a:rPr lang="en-ZA" sz="1200" dirty="0"/>
              <a:t> </a:t>
            </a:r>
            <a:r>
              <a:rPr lang="en-ZA" sz="1200" dirty="0" err="1"/>
              <a:t>raak</a:t>
            </a:r>
            <a:r>
              <a:rPr lang="en-ZA" sz="1200" dirty="0"/>
              <a:t>,</a:t>
            </a:r>
          </a:p>
          <a:p>
            <a:endParaRPr lang="en-ZA" sz="1200" dirty="0"/>
          </a:p>
          <a:p>
            <a:r>
              <a:rPr lang="en-ZA" sz="1200" dirty="0" err="1"/>
              <a:t>Eet</a:t>
            </a:r>
            <a:r>
              <a:rPr lang="en-ZA" sz="1200" dirty="0"/>
              <a:t> van die </a:t>
            </a:r>
            <a:r>
              <a:rPr lang="en-ZA" sz="1200" dirty="0" err="1"/>
              <a:t>noodkissie</a:t>
            </a:r>
            <a:r>
              <a:rPr lang="en-ZA" sz="1200" dirty="0"/>
              <a:t> as </a:t>
            </a:r>
            <a:r>
              <a:rPr lang="en-ZA" sz="1200" dirty="0" err="1"/>
              <a:t>dit</a:t>
            </a:r>
            <a:r>
              <a:rPr lang="en-ZA" sz="1200" dirty="0"/>
              <a:t> </a:t>
            </a:r>
            <a:r>
              <a:rPr lang="en-ZA" sz="1200" dirty="0" err="1"/>
              <a:t>laag</a:t>
            </a:r>
            <a:r>
              <a:rPr lang="en-ZA" sz="1200" dirty="0"/>
              <a:t> is </a:t>
            </a:r>
            <a:r>
              <a:rPr lang="en-ZA" sz="1200" dirty="0" err="1"/>
              <a:t>soos</a:t>
            </a:r>
            <a:r>
              <a:rPr lang="en-ZA" sz="1200" dirty="0"/>
              <a:t> </a:t>
            </a:r>
          </a:p>
          <a:p>
            <a:r>
              <a:rPr lang="en-ZA" sz="1200" dirty="0" err="1"/>
              <a:t>Aangedui</a:t>
            </a:r>
            <a:r>
              <a:rPr lang="en-ZA" sz="1200" dirty="0"/>
              <a:t> op </a:t>
            </a:r>
            <a:r>
              <a:rPr lang="en-ZA" sz="1200" dirty="0" err="1"/>
              <a:t>bladsy</a:t>
            </a:r>
            <a:r>
              <a:rPr lang="en-ZA" sz="1200" dirty="0"/>
              <a:t> 4 </a:t>
            </a:r>
            <a:r>
              <a:rPr lang="en-ZA" sz="1200" dirty="0" err="1"/>
              <a:t>en</a:t>
            </a:r>
            <a:r>
              <a:rPr lang="en-ZA" sz="1200" dirty="0"/>
              <a:t> </a:t>
            </a:r>
            <a:r>
              <a:rPr lang="en-ZA" sz="1200" dirty="0" err="1"/>
              <a:t>toets</a:t>
            </a:r>
            <a:r>
              <a:rPr lang="en-ZA" sz="1200" dirty="0"/>
              <a:t> </a:t>
            </a:r>
            <a:r>
              <a:rPr lang="en-ZA" sz="1200" dirty="0" err="1"/>
              <a:t>na</a:t>
            </a:r>
            <a:r>
              <a:rPr lang="en-ZA" sz="1200" dirty="0"/>
              <a:t> 15 min </a:t>
            </a:r>
            <a:r>
              <a:rPr lang="en-ZA" sz="1200" dirty="0" err="1"/>
              <a:t>weer</a:t>
            </a:r>
            <a:r>
              <a:rPr lang="en-ZA" sz="1200" dirty="0"/>
              <a:t>.</a:t>
            </a:r>
          </a:p>
          <a:p>
            <a:endParaRPr lang="en-ZA" sz="1200" dirty="0"/>
          </a:p>
          <a:p>
            <a:r>
              <a:rPr lang="en-ZA" sz="1200" dirty="0" err="1"/>
              <a:t>Onthou</a:t>
            </a:r>
            <a:r>
              <a:rPr lang="en-ZA" sz="1200" dirty="0"/>
              <a:t> </a:t>
            </a:r>
            <a:r>
              <a:rPr lang="en-ZA" sz="1200" dirty="0" err="1"/>
              <a:t>maak</a:t>
            </a:r>
            <a:r>
              <a:rPr lang="en-ZA" sz="1200" dirty="0"/>
              <a:t> </a:t>
            </a:r>
            <a:r>
              <a:rPr lang="en-ZA" sz="1200" dirty="0" err="1"/>
              <a:t>nie</a:t>
            </a:r>
            <a:r>
              <a:rPr lang="en-ZA" sz="1200" dirty="0"/>
              <a:t> </a:t>
            </a:r>
            <a:r>
              <a:rPr lang="en-ZA" sz="1200" dirty="0" err="1"/>
              <a:t>saak</a:t>
            </a:r>
            <a:r>
              <a:rPr lang="en-ZA" sz="1200" dirty="0"/>
              <a:t> wat die </a:t>
            </a:r>
            <a:r>
              <a:rPr lang="en-ZA" sz="1200" dirty="0" err="1"/>
              <a:t>suiker</a:t>
            </a:r>
            <a:r>
              <a:rPr lang="en-ZA" sz="1200" dirty="0"/>
              <a:t> telling is </a:t>
            </a:r>
            <a:r>
              <a:rPr lang="en-ZA" sz="1200" dirty="0" err="1"/>
              <a:t>nie</a:t>
            </a:r>
            <a:r>
              <a:rPr lang="en-ZA" sz="1200" dirty="0"/>
              <a:t> , </a:t>
            </a:r>
            <a:r>
              <a:rPr lang="en-ZA" sz="1200" dirty="0" err="1"/>
              <a:t>jy</a:t>
            </a:r>
            <a:r>
              <a:rPr lang="en-ZA" sz="1200" dirty="0"/>
              <a:t> </a:t>
            </a:r>
            <a:r>
              <a:rPr lang="en-ZA" sz="1200" dirty="0" err="1"/>
              <a:t>bly</a:t>
            </a:r>
            <a:r>
              <a:rPr lang="en-ZA" sz="1200" dirty="0"/>
              <a:t> </a:t>
            </a:r>
            <a:r>
              <a:rPr lang="en-ZA" sz="1200" dirty="0" err="1"/>
              <a:t>altyd</a:t>
            </a:r>
            <a:r>
              <a:rPr lang="en-ZA" sz="1200" dirty="0"/>
              <a:t> n </a:t>
            </a:r>
            <a:r>
              <a:rPr lang="en-ZA" sz="1200" dirty="0" err="1"/>
              <a:t>wenner</a:t>
            </a:r>
            <a:r>
              <a:rPr lang="en-ZA" sz="1200" dirty="0"/>
              <a:t> want </a:t>
            </a:r>
            <a:r>
              <a:rPr lang="en-ZA" sz="1200" dirty="0" err="1"/>
              <a:t>jy</a:t>
            </a:r>
            <a:r>
              <a:rPr lang="en-ZA" sz="1200" dirty="0"/>
              <a:t> het PROBEER!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0E47C81-78B2-4A12-B511-9B5375BE5F93}"/>
              </a:ext>
            </a:extLst>
          </p:cNvPr>
          <p:cNvSpPr txBox="1"/>
          <p:nvPr/>
        </p:nvSpPr>
        <p:spPr>
          <a:xfrm>
            <a:off x="179512" y="6145373"/>
            <a:ext cx="9073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b="1" i="1" dirty="0" err="1"/>
              <a:t>Onthou</a:t>
            </a:r>
            <a:r>
              <a:rPr lang="en-ZA" sz="1200" b="1" i="1" dirty="0"/>
              <a:t> </a:t>
            </a:r>
            <a:r>
              <a:rPr lang="en-ZA" sz="1200" b="1" i="1" dirty="0" err="1" smtClean="0"/>
              <a:t>Nika</a:t>
            </a:r>
            <a:r>
              <a:rPr lang="en-ZA" sz="1200" b="1" i="1" dirty="0" smtClean="0"/>
              <a:t> </a:t>
            </a:r>
            <a:r>
              <a:rPr lang="en-ZA" sz="1200" b="1" i="1" dirty="0"/>
              <a:t>is </a:t>
            </a:r>
            <a:r>
              <a:rPr lang="en-ZA" sz="1200" b="1" i="1" dirty="0" err="1"/>
              <a:t>lewenslustige</a:t>
            </a:r>
            <a:r>
              <a:rPr lang="en-ZA" sz="1200" b="1" i="1" dirty="0"/>
              <a:t> </a:t>
            </a:r>
            <a:r>
              <a:rPr lang="en-ZA" sz="1200" b="1" i="1" dirty="0" err="1" smtClean="0"/>
              <a:t>dogtertnie</a:t>
            </a:r>
            <a:r>
              <a:rPr lang="en-ZA" sz="1200" b="1" i="1" dirty="0" smtClean="0"/>
              <a:t> </a:t>
            </a:r>
            <a:r>
              <a:rPr lang="en-ZA" sz="1200" b="1" i="1" dirty="0"/>
              <a:t>en </a:t>
            </a:r>
            <a:r>
              <a:rPr lang="en-ZA" sz="1200" b="1" i="1" dirty="0" err="1"/>
              <a:t>dat</a:t>
            </a:r>
            <a:r>
              <a:rPr lang="en-ZA" sz="1200" b="1" i="1" dirty="0"/>
              <a:t> die </a:t>
            </a:r>
            <a:r>
              <a:rPr lang="en-ZA" sz="1200" b="1" i="1" dirty="0" smtClean="0"/>
              <a:t>diagnose </a:t>
            </a:r>
            <a:r>
              <a:rPr lang="en-ZA" sz="1200" b="1" i="1" dirty="0" err="1" smtClean="0"/>
              <a:t>haar</a:t>
            </a:r>
            <a:r>
              <a:rPr lang="en-ZA" sz="1200" b="1" i="1" dirty="0" smtClean="0"/>
              <a:t> </a:t>
            </a:r>
            <a:r>
              <a:rPr lang="en-ZA" sz="1200" b="1" i="1" dirty="0" err="1" smtClean="0"/>
              <a:t>nie</a:t>
            </a:r>
            <a:r>
              <a:rPr lang="en-ZA" sz="1200" b="1" i="1" dirty="0" smtClean="0"/>
              <a:t> </a:t>
            </a:r>
            <a:r>
              <a:rPr lang="en-ZA" sz="1200" b="1" i="1" dirty="0" err="1"/>
              <a:t>moet</a:t>
            </a:r>
            <a:r>
              <a:rPr lang="en-ZA" sz="1200" b="1" i="1" dirty="0"/>
              <a:t> </a:t>
            </a:r>
            <a:r>
              <a:rPr lang="en-ZA" sz="1200" b="1" i="1" dirty="0" err="1"/>
              <a:t>brandmerk</a:t>
            </a:r>
            <a:r>
              <a:rPr lang="en-ZA" sz="1200" b="1" i="1" dirty="0"/>
              <a:t> </a:t>
            </a:r>
            <a:r>
              <a:rPr lang="en-ZA" sz="1200" b="1" i="1" dirty="0" err="1"/>
              <a:t>nie</a:t>
            </a:r>
            <a:r>
              <a:rPr lang="en-ZA" sz="1200" b="1" i="1" dirty="0"/>
              <a:t>.  </a:t>
            </a:r>
            <a:r>
              <a:rPr lang="en-ZA" sz="1200" b="1" i="1" dirty="0" err="1" smtClean="0"/>
              <a:t>Sy</a:t>
            </a:r>
            <a:r>
              <a:rPr lang="en-ZA" sz="1200" b="1" i="1" dirty="0" smtClean="0"/>
              <a:t> </a:t>
            </a:r>
            <a:r>
              <a:rPr lang="en-ZA" sz="1200" b="1" i="1" dirty="0" err="1" smtClean="0"/>
              <a:t>sukkel</a:t>
            </a:r>
            <a:r>
              <a:rPr lang="en-ZA" sz="1200" b="1" i="1" dirty="0" smtClean="0"/>
              <a:t> </a:t>
            </a:r>
            <a:r>
              <a:rPr lang="en-ZA" sz="1200" b="1" i="1" dirty="0" err="1" smtClean="0"/>
              <a:t>om</a:t>
            </a:r>
            <a:r>
              <a:rPr lang="en-ZA" sz="1200" b="1" i="1" dirty="0" smtClean="0"/>
              <a:t> diagnose </a:t>
            </a:r>
            <a:r>
              <a:rPr lang="en-ZA" sz="1200" b="1" i="1" dirty="0" err="1" smtClean="0"/>
              <a:t>te</a:t>
            </a:r>
            <a:r>
              <a:rPr lang="en-ZA" sz="1200" b="1" i="1" dirty="0" smtClean="0"/>
              <a:t> </a:t>
            </a:r>
            <a:r>
              <a:rPr lang="en-ZA" sz="1200" b="1" i="1" dirty="0" err="1" smtClean="0"/>
              <a:t>aanvaar</a:t>
            </a:r>
            <a:r>
              <a:rPr lang="en-ZA" sz="1200" b="1" i="1" dirty="0" smtClean="0"/>
              <a:t>!</a:t>
            </a:r>
            <a:endParaRPr lang="en-ZA" sz="1200" b="1" i="1" dirty="0"/>
          </a:p>
        </p:txBody>
      </p:sp>
    </p:spTree>
    <p:extLst>
      <p:ext uri="{BB962C8B-B14F-4D97-AF65-F5344CB8AC3E}">
        <p14:creationId xmlns:p14="http://schemas.microsoft.com/office/powerpoint/2010/main" val="1446804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4E78AA6-7C9B-43CD-AE97-E210BB0AADF0}"/>
              </a:ext>
            </a:extLst>
          </p:cNvPr>
          <p:cNvSpPr txBox="1"/>
          <p:nvPr/>
        </p:nvSpPr>
        <p:spPr>
          <a:xfrm>
            <a:off x="533061" y="620688"/>
            <a:ext cx="5060424" cy="3693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dirty="0"/>
              <a:t>SKOOLRIGLYNE VIR DIE HANTERING VAN ‘N DIABEET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86EE5C4-C38A-4576-B446-33C94FCFF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912" y="188640"/>
            <a:ext cx="2026027" cy="2132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78151B8-5163-4280-B9D4-E13C7F4F53E7}"/>
              </a:ext>
            </a:extLst>
          </p:cNvPr>
          <p:cNvSpPr txBox="1"/>
          <p:nvPr/>
        </p:nvSpPr>
        <p:spPr>
          <a:xfrm>
            <a:off x="467544" y="1052736"/>
            <a:ext cx="591114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dirty="0" err="1"/>
              <a:t>Tipe</a:t>
            </a:r>
            <a:r>
              <a:rPr lang="en-ZA" sz="1400" dirty="0"/>
              <a:t> 1 diabetes </a:t>
            </a:r>
            <a:r>
              <a:rPr lang="en-ZA" sz="1400" dirty="0" err="1"/>
              <a:t>veroorsaak</a:t>
            </a:r>
            <a:r>
              <a:rPr lang="en-ZA" sz="1400" dirty="0"/>
              <a:t> </a:t>
            </a:r>
            <a:r>
              <a:rPr lang="en-ZA" sz="1400" dirty="0" err="1"/>
              <a:t>flutuasies</a:t>
            </a:r>
            <a:r>
              <a:rPr lang="en-ZA" sz="1400" dirty="0"/>
              <a:t> in die </a:t>
            </a:r>
            <a:r>
              <a:rPr lang="en-ZA" sz="1400" dirty="0" err="1"/>
              <a:t>bloedsuikervlakke</a:t>
            </a:r>
            <a:r>
              <a:rPr lang="en-ZA" sz="1400" dirty="0"/>
              <a:t> van die kind.</a:t>
            </a:r>
          </a:p>
          <a:p>
            <a:r>
              <a:rPr lang="en-ZA" sz="1400" dirty="0" err="1"/>
              <a:t>Beide</a:t>
            </a:r>
            <a:r>
              <a:rPr lang="en-ZA" sz="1400" dirty="0"/>
              <a:t> </a:t>
            </a:r>
            <a:r>
              <a:rPr lang="en-ZA" sz="1400" dirty="0" err="1"/>
              <a:t>lae</a:t>
            </a:r>
            <a:r>
              <a:rPr lang="en-ZA" sz="1400" dirty="0"/>
              <a:t> </a:t>
            </a:r>
            <a:r>
              <a:rPr lang="en-ZA" sz="1400" dirty="0" err="1"/>
              <a:t>bloedsuiker</a:t>
            </a:r>
            <a:r>
              <a:rPr lang="en-ZA" sz="1400" dirty="0"/>
              <a:t> (</a:t>
            </a:r>
            <a:r>
              <a:rPr lang="en-ZA" sz="1400" dirty="0" err="1"/>
              <a:t>Hipoglisemie</a:t>
            </a:r>
            <a:r>
              <a:rPr lang="en-ZA" sz="1400" dirty="0"/>
              <a:t>) </a:t>
            </a:r>
            <a:r>
              <a:rPr lang="en-ZA" sz="1400" dirty="0" err="1"/>
              <a:t>en</a:t>
            </a:r>
            <a:r>
              <a:rPr lang="en-ZA" sz="1400" dirty="0"/>
              <a:t> </a:t>
            </a:r>
            <a:r>
              <a:rPr lang="en-ZA" sz="1400" dirty="0" err="1"/>
              <a:t>hoë</a:t>
            </a:r>
            <a:r>
              <a:rPr lang="en-ZA" sz="1400" dirty="0"/>
              <a:t> </a:t>
            </a:r>
            <a:r>
              <a:rPr lang="en-ZA" sz="1400" dirty="0" err="1"/>
              <a:t>bloedskuier</a:t>
            </a:r>
            <a:r>
              <a:rPr lang="en-ZA" sz="1400" dirty="0"/>
              <a:t> (</a:t>
            </a:r>
            <a:r>
              <a:rPr lang="en-ZA" sz="1400" dirty="0" err="1"/>
              <a:t>Hiperglisemie</a:t>
            </a:r>
            <a:r>
              <a:rPr lang="en-ZA" sz="1400" dirty="0"/>
              <a:t>) </a:t>
            </a:r>
            <a:r>
              <a:rPr lang="en-ZA" sz="1400" dirty="0" err="1"/>
              <a:t>kan</a:t>
            </a:r>
            <a:r>
              <a:rPr lang="en-ZA" sz="1400" dirty="0"/>
              <a:t> </a:t>
            </a:r>
            <a:r>
              <a:rPr lang="en-ZA" sz="1400" dirty="0" err="1"/>
              <a:t>gevaarlik</a:t>
            </a:r>
            <a:r>
              <a:rPr lang="en-ZA" sz="1400" dirty="0"/>
              <a:t> wees as </a:t>
            </a:r>
            <a:r>
              <a:rPr lang="en-ZA" sz="1400" dirty="0" err="1"/>
              <a:t>dit</a:t>
            </a:r>
            <a:r>
              <a:rPr lang="en-ZA" sz="1400" dirty="0"/>
              <a:t> </a:t>
            </a:r>
            <a:r>
              <a:rPr lang="en-ZA" sz="1400" dirty="0" err="1"/>
              <a:t>nie</a:t>
            </a:r>
            <a:r>
              <a:rPr lang="en-ZA" sz="1400" dirty="0"/>
              <a:t> </a:t>
            </a:r>
            <a:r>
              <a:rPr lang="en-ZA" sz="1400" dirty="0" err="1"/>
              <a:t>dadelik</a:t>
            </a:r>
            <a:r>
              <a:rPr lang="en-ZA" sz="1400" dirty="0"/>
              <a:t> </a:t>
            </a:r>
            <a:r>
              <a:rPr lang="en-ZA" sz="1400" dirty="0" err="1"/>
              <a:t>en</a:t>
            </a:r>
            <a:r>
              <a:rPr lang="en-ZA" sz="1400" dirty="0"/>
              <a:t> </a:t>
            </a:r>
            <a:r>
              <a:rPr lang="en-ZA" sz="1400" dirty="0" err="1"/>
              <a:t>doeltreffend</a:t>
            </a:r>
            <a:r>
              <a:rPr lang="en-ZA" sz="1400" dirty="0"/>
              <a:t> </a:t>
            </a:r>
            <a:r>
              <a:rPr lang="en-ZA" sz="1400" dirty="0" err="1"/>
              <a:t>hanteer</a:t>
            </a:r>
            <a:r>
              <a:rPr lang="en-ZA" sz="1400" dirty="0"/>
              <a:t> word </a:t>
            </a:r>
            <a:r>
              <a:rPr lang="en-ZA" sz="1400" dirty="0" err="1"/>
              <a:t>nie</a:t>
            </a:r>
            <a:r>
              <a:rPr lang="en-ZA" sz="1400" dirty="0"/>
              <a:t>. </a:t>
            </a:r>
            <a:r>
              <a:rPr lang="en-ZA" sz="1400" dirty="0" err="1"/>
              <a:t>Dit</a:t>
            </a:r>
            <a:r>
              <a:rPr lang="en-ZA" sz="1400" dirty="0"/>
              <a:t> </a:t>
            </a:r>
            <a:r>
              <a:rPr lang="en-ZA" sz="1400" dirty="0" err="1"/>
              <a:t>kan</a:t>
            </a:r>
            <a:r>
              <a:rPr lang="en-ZA" sz="1400" dirty="0"/>
              <a:t> die kind se </a:t>
            </a:r>
            <a:r>
              <a:rPr lang="en-ZA" sz="1400" dirty="0" err="1"/>
              <a:t>vermoë</a:t>
            </a:r>
            <a:r>
              <a:rPr lang="en-ZA" sz="1400" dirty="0"/>
              <a:t> om </a:t>
            </a:r>
            <a:r>
              <a:rPr lang="en-ZA" sz="1400" dirty="0" err="1"/>
              <a:t>te</a:t>
            </a:r>
            <a:r>
              <a:rPr lang="en-ZA" sz="1400" dirty="0"/>
              <a:t> leer </a:t>
            </a:r>
            <a:r>
              <a:rPr lang="en-ZA" sz="1400" dirty="0" err="1"/>
              <a:t>en</a:t>
            </a:r>
            <a:r>
              <a:rPr lang="en-ZA" sz="1400" dirty="0"/>
              <a:t> </a:t>
            </a:r>
            <a:r>
              <a:rPr lang="en-ZA" sz="1400" dirty="0" err="1"/>
              <a:t>te</a:t>
            </a:r>
            <a:r>
              <a:rPr lang="en-ZA" sz="1400" dirty="0"/>
              <a:t> </a:t>
            </a:r>
            <a:r>
              <a:rPr lang="en-ZA" sz="1400" dirty="0" err="1"/>
              <a:t>presteer</a:t>
            </a:r>
            <a:r>
              <a:rPr lang="en-ZA" sz="1400" dirty="0"/>
              <a:t> </a:t>
            </a:r>
            <a:r>
              <a:rPr lang="en-ZA" sz="1400" dirty="0" err="1"/>
              <a:t>erenstig</a:t>
            </a:r>
            <a:r>
              <a:rPr lang="en-ZA" sz="1400" dirty="0"/>
              <a:t> </a:t>
            </a:r>
            <a:r>
              <a:rPr lang="en-ZA" sz="1400" dirty="0" err="1"/>
              <a:t>beinvloed</a:t>
            </a:r>
            <a:r>
              <a:rPr lang="en-ZA" sz="1400" dirty="0"/>
              <a:t>.</a:t>
            </a:r>
          </a:p>
          <a:p>
            <a:endParaRPr lang="en-ZA" sz="1400" dirty="0"/>
          </a:p>
          <a:p>
            <a:r>
              <a:rPr lang="en-ZA" sz="1400" dirty="0"/>
              <a:t>Die </a:t>
            </a:r>
            <a:r>
              <a:rPr lang="en-ZA" sz="1400" dirty="0" err="1"/>
              <a:t>doel</a:t>
            </a:r>
            <a:r>
              <a:rPr lang="en-ZA" sz="1400" dirty="0"/>
              <a:t> van die </a:t>
            </a:r>
            <a:r>
              <a:rPr lang="en-ZA" sz="1400" dirty="0" err="1"/>
              <a:t>riglyne</a:t>
            </a:r>
            <a:r>
              <a:rPr lang="en-ZA" sz="1400" dirty="0"/>
              <a:t> is om die </a:t>
            </a:r>
            <a:r>
              <a:rPr lang="en-ZA" sz="1400" dirty="0" err="1"/>
              <a:t>diabeet</a:t>
            </a:r>
            <a:r>
              <a:rPr lang="en-ZA" sz="1400" dirty="0"/>
              <a:t> in die </a:t>
            </a:r>
            <a:r>
              <a:rPr lang="en-ZA" sz="1400" dirty="0" err="1"/>
              <a:t>skool</a:t>
            </a:r>
            <a:r>
              <a:rPr lang="en-ZA" sz="1400" dirty="0"/>
              <a:t> ‘n </a:t>
            </a:r>
            <a:r>
              <a:rPr lang="en-ZA" sz="1400" dirty="0" err="1"/>
              <a:t>veilige</a:t>
            </a:r>
            <a:r>
              <a:rPr lang="en-ZA" sz="1400" dirty="0"/>
              <a:t> </a:t>
            </a:r>
            <a:r>
              <a:rPr lang="en-ZA" sz="1400" dirty="0" err="1"/>
              <a:t>omgewing</a:t>
            </a:r>
            <a:r>
              <a:rPr lang="en-ZA" sz="1400" dirty="0"/>
              <a:t> </a:t>
            </a:r>
            <a:r>
              <a:rPr lang="en-ZA" sz="1400" dirty="0" err="1"/>
              <a:t>te</a:t>
            </a:r>
            <a:r>
              <a:rPr lang="en-ZA" sz="1400" dirty="0"/>
              <a:t> skep </a:t>
            </a:r>
            <a:r>
              <a:rPr lang="en-ZA" sz="1400" dirty="0" err="1"/>
              <a:t>waar</a:t>
            </a:r>
            <a:r>
              <a:rPr lang="en-ZA" sz="1400" dirty="0"/>
              <a:t> </a:t>
            </a:r>
            <a:r>
              <a:rPr lang="en-ZA" sz="1400" dirty="0" err="1"/>
              <a:t>hy</a:t>
            </a:r>
            <a:r>
              <a:rPr lang="en-ZA" sz="1400" dirty="0"/>
              <a:t>/</a:t>
            </a:r>
            <a:r>
              <a:rPr lang="en-ZA" sz="1400" dirty="0" err="1"/>
              <a:t>sy</a:t>
            </a:r>
            <a:r>
              <a:rPr lang="en-ZA" sz="1400" dirty="0"/>
              <a:t> tot </a:t>
            </a:r>
            <a:r>
              <a:rPr lang="en-ZA" sz="1400" dirty="0" err="1"/>
              <a:t>hul</a:t>
            </a:r>
            <a:r>
              <a:rPr lang="en-ZA" sz="1400" dirty="0"/>
              <a:t> </a:t>
            </a:r>
            <a:r>
              <a:rPr lang="en-ZA" sz="1400" dirty="0" err="1"/>
              <a:t>volle</a:t>
            </a:r>
            <a:r>
              <a:rPr lang="en-ZA" sz="1400" dirty="0"/>
              <a:t> </a:t>
            </a:r>
            <a:r>
              <a:rPr lang="en-ZA" sz="1400" dirty="0" err="1"/>
              <a:t>potensiaal</a:t>
            </a:r>
            <a:r>
              <a:rPr lang="en-ZA" sz="1400" dirty="0"/>
              <a:t> </a:t>
            </a:r>
            <a:r>
              <a:rPr lang="en-ZA" sz="1400" dirty="0" err="1"/>
              <a:t>kan</a:t>
            </a:r>
            <a:r>
              <a:rPr lang="en-ZA" sz="1400" dirty="0"/>
              <a:t> </a:t>
            </a:r>
            <a:r>
              <a:rPr lang="en-ZA" sz="1400" dirty="0" err="1"/>
              <a:t>ontwikkel</a:t>
            </a:r>
            <a:endParaRPr lang="en-ZA" sz="1400" dirty="0"/>
          </a:p>
          <a:p>
            <a:endParaRPr lang="en-ZA" sz="1400" dirty="0"/>
          </a:p>
          <a:p>
            <a:r>
              <a:rPr lang="en-ZA" sz="1400" b="1" i="1" u="sng" dirty="0" err="1"/>
              <a:t>Riglyne</a:t>
            </a:r>
            <a:endParaRPr lang="en-ZA" sz="1400" b="1" i="1" u="sng" dirty="0"/>
          </a:p>
          <a:p>
            <a:endParaRPr lang="en-ZA" sz="1400" b="1" i="1" u="sng" dirty="0"/>
          </a:p>
          <a:p>
            <a:pPr marL="228600" indent="-228600">
              <a:buAutoNum type="arabicPeriod"/>
            </a:pPr>
            <a:r>
              <a:rPr lang="en-ZA" sz="1200" dirty="0" err="1"/>
              <a:t>Belangrik</a:t>
            </a:r>
            <a:r>
              <a:rPr lang="en-ZA" sz="1200" dirty="0"/>
              <a:t> </a:t>
            </a:r>
            <a:r>
              <a:rPr lang="en-ZA" sz="1200" dirty="0" err="1"/>
              <a:t>dat</a:t>
            </a:r>
            <a:r>
              <a:rPr lang="en-ZA" sz="1200" dirty="0"/>
              <a:t> </a:t>
            </a:r>
            <a:r>
              <a:rPr lang="en-ZA" sz="1200" dirty="0" err="1"/>
              <a:t>maaitjies</a:t>
            </a:r>
            <a:r>
              <a:rPr lang="en-ZA" sz="1200" dirty="0"/>
              <a:t> </a:t>
            </a:r>
            <a:r>
              <a:rPr lang="en-ZA" sz="1200" dirty="0" err="1"/>
              <a:t>en</a:t>
            </a:r>
            <a:r>
              <a:rPr lang="en-ZA" sz="1200" dirty="0"/>
              <a:t> </a:t>
            </a:r>
            <a:r>
              <a:rPr lang="en-ZA" sz="1200" dirty="0" err="1"/>
              <a:t>ander</a:t>
            </a:r>
            <a:r>
              <a:rPr lang="en-ZA" sz="1200" dirty="0"/>
              <a:t> </a:t>
            </a:r>
            <a:r>
              <a:rPr lang="en-ZA" sz="1200" dirty="0" err="1"/>
              <a:t>ouers</a:t>
            </a:r>
            <a:r>
              <a:rPr lang="en-ZA" sz="1200" dirty="0"/>
              <a:t> </a:t>
            </a:r>
            <a:r>
              <a:rPr lang="en-ZA" sz="1200" dirty="0" err="1"/>
              <a:t>kennis</a:t>
            </a:r>
            <a:r>
              <a:rPr lang="en-ZA" sz="1200" dirty="0"/>
              <a:t> </a:t>
            </a:r>
            <a:r>
              <a:rPr lang="en-ZA" sz="1200" dirty="0" err="1"/>
              <a:t>dra</a:t>
            </a:r>
            <a:r>
              <a:rPr lang="en-ZA" sz="1200" dirty="0"/>
              <a:t> van </a:t>
            </a:r>
            <a:r>
              <a:rPr lang="en-ZA" sz="1200" dirty="0" err="1"/>
              <a:t>Diabeet</a:t>
            </a:r>
            <a:r>
              <a:rPr lang="en-ZA" sz="1200" dirty="0"/>
              <a:t> in die </a:t>
            </a:r>
            <a:r>
              <a:rPr lang="en-ZA" sz="1200" dirty="0" err="1"/>
              <a:t>skool</a:t>
            </a:r>
            <a:endParaRPr lang="en-ZA" sz="1200" dirty="0"/>
          </a:p>
          <a:p>
            <a:pPr marL="228600" indent="-228600">
              <a:buAutoNum type="arabicPeriod"/>
            </a:pPr>
            <a:r>
              <a:rPr lang="en-ZA" sz="1200" dirty="0"/>
              <a:t>Die </a:t>
            </a:r>
            <a:r>
              <a:rPr lang="en-ZA" sz="1200" dirty="0" err="1"/>
              <a:t>diabeet</a:t>
            </a:r>
            <a:r>
              <a:rPr lang="en-ZA" sz="1200" dirty="0"/>
              <a:t> </a:t>
            </a:r>
            <a:r>
              <a:rPr lang="en-ZA" sz="1200" dirty="0" err="1"/>
              <a:t>moet</a:t>
            </a:r>
            <a:r>
              <a:rPr lang="en-ZA" sz="1200" dirty="0"/>
              <a:t> </a:t>
            </a:r>
            <a:r>
              <a:rPr lang="en-ZA" sz="1200" dirty="0" err="1"/>
              <a:t>asb</a:t>
            </a:r>
            <a:r>
              <a:rPr lang="en-ZA" sz="1200" dirty="0"/>
              <a:t> teen </a:t>
            </a:r>
            <a:r>
              <a:rPr lang="en-ZA" sz="1200" dirty="0" err="1"/>
              <a:t>alle</a:t>
            </a:r>
            <a:r>
              <a:rPr lang="en-ZA" sz="1200" dirty="0"/>
              <a:t> </a:t>
            </a:r>
            <a:r>
              <a:rPr lang="en-ZA" sz="1200" dirty="0" err="1"/>
              <a:t>tye</a:t>
            </a:r>
            <a:r>
              <a:rPr lang="en-ZA" sz="1200" dirty="0"/>
              <a:t> VRYE </a:t>
            </a:r>
            <a:r>
              <a:rPr lang="en-ZA" sz="1200" dirty="0" err="1"/>
              <a:t>toegang</a:t>
            </a:r>
            <a:r>
              <a:rPr lang="en-ZA" sz="1200" dirty="0"/>
              <a:t> het tot toilette.</a:t>
            </a:r>
          </a:p>
          <a:p>
            <a:pPr marL="228600" indent="-228600">
              <a:buAutoNum type="arabicPeriod"/>
            </a:pPr>
            <a:r>
              <a:rPr lang="en-ZA" sz="1200" dirty="0"/>
              <a:t>Die </a:t>
            </a:r>
            <a:r>
              <a:rPr lang="en-ZA" sz="1200" dirty="0" err="1"/>
              <a:t>diabeet</a:t>
            </a:r>
            <a:r>
              <a:rPr lang="en-ZA" sz="1200" dirty="0"/>
              <a:t> </a:t>
            </a:r>
            <a:r>
              <a:rPr lang="en-ZA" sz="1200" dirty="0" err="1"/>
              <a:t>moet</a:t>
            </a:r>
            <a:r>
              <a:rPr lang="en-ZA" sz="1200" dirty="0"/>
              <a:t> teen </a:t>
            </a:r>
            <a:r>
              <a:rPr lang="en-ZA" sz="1200" dirty="0" err="1"/>
              <a:t>alle</a:t>
            </a:r>
            <a:r>
              <a:rPr lang="en-ZA" sz="1200" dirty="0"/>
              <a:t> </a:t>
            </a:r>
            <a:r>
              <a:rPr lang="en-ZA" sz="1200" dirty="0" err="1"/>
              <a:t>tye</a:t>
            </a:r>
            <a:r>
              <a:rPr lang="en-ZA" sz="1200" dirty="0"/>
              <a:t> </a:t>
            </a:r>
            <a:r>
              <a:rPr lang="en-ZA" sz="1200" dirty="0" err="1"/>
              <a:t>toegang</a:t>
            </a:r>
            <a:r>
              <a:rPr lang="en-ZA" sz="1200" dirty="0"/>
              <a:t> het tot water </a:t>
            </a:r>
            <a:r>
              <a:rPr lang="en-ZA" sz="1200" b="1" i="1" dirty="0"/>
              <a:t>(BOTTEL water in </a:t>
            </a:r>
            <a:r>
              <a:rPr lang="en-ZA" sz="1200" b="1" i="1" dirty="0" err="1"/>
              <a:t>klas</a:t>
            </a:r>
            <a:r>
              <a:rPr lang="en-ZA" sz="1200" b="1" i="1" dirty="0"/>
              <a:t> is </a:t>
            </a:r>
            <a:r>
              <a:rPr lang="en-ZA" sz="1200" b="1" i="1" dirty="0" err="1"/>
              <a:t>goeie</a:t>
            </a:r>
            <a:r>
              <a:rPr lang="en-ZA" sz="1200" b="1" i="1" dirty="0"/>
              <a:t> </a:t>
            </a:r>
            <a:r>
              <a:rPr lang="en-ZA" sz="1200" b="1" i="1" dirty="0" err="1"/>
              <a:t>opsie</a:t>
            </a:r>
            <a:r>
              <a:rPr lang="en-ZA" sz="1200" b="1" i="1" dirty="0"/>
              <a:t>)</a:t>
            </a:r>
          </a:p>
          <a:p>
            <a:pPr marL="228600" indent="-228600">
              <a:buAutoNum type="arabicPeriod"/>
            </a:pPr>
            <a:r>
              <a:rPr lang="en-ZA" sz="1200" dirty="0"/>
              <a:t>Die </a:t>
            </a:r>
            <a:r>
              <a:rPr lang="en-ZA" sz="1200" dirty="0" err="1"/>
              <a:t>diabeet</a:t>
            </a:r>
            <a:r>
              <a:rPr lang="en-ZA" sz="1200" dirty="0"/>
              <a:t> </a:t>
            </a:r>
            <a:r>
              <a:rPr lang="en-ZA" sz="1200" dirty="0" err="1"/>
              <a:t>moet</a:t>
            </a:r>
            <a:r>
              <a:rPr lang="en-ZA" sz="1200" dirty="0"/>
              <a:t> teen </a:t>
            </a:r>
            <a:r>
              <a:rPr lang="en-ZA" sz="1200" dirty="0" err="1"/>
              <a:t>alle</a:t>
            </a:r>
            <a:r>
              <a:rPr lang="en-ZA" sz="1200" dirty="0"/>
              <a:t> </a:t>
            </a:r>
            <a:r>
              <a:rPr lang="en-ZA" sz="1200" dirty="0" err="1"/>
              <a:t>tye</a:t>
            </a:r>
            <a:r>
              <a:rPr lang="en-ZA" sz="1200" dirty="0"/>
              <a:t> </a:t>
            </a:r>
            <a:r>
              <a:rPr lang="en-ZA" sz="1200" dirty="0" err="1"/>
              <a:t>toegelaat</a:t>
            </a:r>
            <a:r>
              <a:rPr lang="en-ZA" sz="1200" dirty="0"/>
              <a:t> word om </a:t>
            </a:r>
            <a:r>
              <a:rPr lang="en-ZA" sz="1200" dirty="0" err="1"/>
              <a:t>peuselhappie</a:t>
            </a:r>
            <a:r>
              <a:rPr lang="en-ZA" sz="1200" dirty="0"/>
              <a:t> </a:t>
            </a:r>
            <a:r>
              <a:rPr lang="en-ZA" sz="1200" dirty="0" err="1"/>
              <a:t>te</a:t>
            </a:r>
            <a:r>
              <a:rPr lang="en-ZA" sz="1200" dirty="0"/>
              <a:t> </a:t>
            </a:r>
            <a:r>
              <a:rPr lang="en-ZA" sz="1200" dirty="0" err="1"/>
              <a:t>eet</a:t>
            </a:r>
            <a:r>
              <a:rPr lang="en-ZA" sz="1200" dirty="0"/>
              <a:t> </a:t>
            </a:r>
            <a:r>
              <a:rPr lang="en-ZA" sz="1200" dirty="0" err="1"/>
              <a:t>indien</a:t>
            </a:r>
            <a:r>
              <a:rPr lang="en-ZA" sz="1200" dirty="0"/>
              <a:t> </a:t>
            </a:r>
            <a:r>
              <a:rPr lang="en-ZA" sz="1200" dirty="0" err="1"/>
              <a:t>moontlik</a:t>
            </a:r>
            <a:r>
              <a:rPr lang="en-ZA" sz="1200" dirty="0"/>
              <a:t> en </a:t>
            </a:r>
            <a:r>
              <a:rPr lang="en-ZA" sz="1200" dirty="0" err="1"/>
              <a:t>toegang</a:t>
            </a:r>
            <a:r>
              <a:rPr lang="en-ZA" sz="1200" dirty="0"/>
              <a:t> tot </a:t>
            </a:r>
            <a:r>
              <a:rPr lang="en-ZA" sz="1200" dirty="0" err="1"/>
              <a:t>sy</a:t>
            </a:r>
            <a:r>
              <a:rPr lang="en-ZA" sz="1200" dirty="0"/>
              <a:t> </a:t>
            </a:r>
            <a:r>
              <a:rPr lang="en-ZA" sz="1200" dirty="0" err="1"/>
              <a:t>apperaat</a:t>
            </a:r>
            <a:r>
              <a:rPr lang="en-ZA" sz="1200" dirty="0"/>
              <a:t> </a:t>
            </a:r>
            <a:r>
              <a:rPr lang="en-ZA" sz="1200" b="1" i="1" dirty="0" smtClean="0"/>
              <a:t>(</a:t>
            </a:r>
            <a:r>
              <a:rPr lang="en-ZA" sz="1200" b="1" i="1" dirty="0" err="1" smtClean="0">
                <a:solidFill>
                  <a:srgbClr val="7030A0"/>
                </a:solidFill>
              </a:rPr>
              <a:t>Nika</a:t>
            </a:r>
            <a:r>
              <a:rPr lang="en-ZA" sz="1200" b="1" i="1" dirty="0" smtClean="0">
                <a:solidFill>
                  <a:srgbClr val="7030A0"/>
                </a:solidFill>
              </a:rPr>
              <a:t> </a:t>
            </a:r>
            <a:r>
              <a:rPr lang="en-ZA" sz="1200" b="1" i="1" dirty="0" err="1"/>
              <a:t>kan</a:t>
            </a:r>
            <a:r>
              <a:rPr lang="en-ZA" sz="1200" b="1" i="1" dirty="0"/>
              <a:t> </a:t>
            </a:r>
            <a:r>
              <a:rPr lang="en-ZA" sz="1200" b="1" i="1" dirty="0" err="1"/>
              <a:t>nog</a:t>
            </a:r>
            <a:r>
              <a:rPr lang="en-ZA" sz="1200" b="1" i="1" dirty="0"/>
              <a:t> </a:t>
            </a:r>
            <a:r>
              <a:rPr lang="en-ZA" sz="1200" b="1" i="1" dirty="0" err="1"/>
              <a:t>nie</a:t>
            </a:r>
            <a:r>
              <a:rPr lang="en-ZA" sz="1200" b="1" i="1" dirty="0"/>
              <a:t> self </a:t>
            </a:r>
            <a:r>
              <a:rPr lang="en-ZA" sz="1200" b="1" i="1" dirty="0" err="1"/>
              <a:t>suiker</a:t>
            </a:r>
            <a:r>
              <a:rPr lang="en-ZA" sz="1200" b="1" i="1" dirty="0"/>
              <a:t> </a:t>
            </a:r>
            <a:r>
              <a:rPr lang="en-ZA" sz="1200" b="1" i="1" dirty="0" err="1"/>
              <a:t>toets</a:t>
            </a:r>
            <a:r>
              <a:rPr lang="en-ZA" sz="1200" b="1" i="1" dirty="0"/>
              <a:t> </a:t>
            </a:r>
            <a:r>
              <a:rPr lang="en-ZA" sz="1200" b="1" i="1" dirty="0" err="1"/>
              <a:t>nie</a:t>
            </a:r>
            <a:r>
              <a:rPr lang="en-ZA" sz="1200" b="1" i="1" dirty="0"/>
              <a:t>, ASB </a:t>
            </a:r>
            <a:r>
              <a:rPr lang="en-ZA" sz="1200" b="1" i="1" dirty="0" err="1"/>
              <a:t>Juffrou</a:t>
            </a:r>
            <a:r>
              <a:rPr lang="en-ZA" sz="1200" b="1" i="1" dirty="0"/>
              <a:t>)</a:t>
            </a:r>
          </a:p>
          <a:p>
            <a:pPr marL="228600" indent="-228600">
              <a:buAutoNum type="arabicPeriod"/>
            </a:pPr>
            <a:r>
              <a:rPr lang="en-ZA" sz="1200" dirty="0" err="1"/>
              <a:t>Wanneer</a:t>
            </a:r>
            <a:r>
              <a:rPr lang="en-ZA" sz="1200" dirty="0"/>
              <a:t> die </a:t>
            </a:r>
            <a:r>
              <a:rPr lang="en-ZA" sz="1200" dirty="0" err="1"/>
              <a:t>diabeet</a:t>
            </a:r>
            <a:r>
              <a:rPr lang="en-ZA" sz="1200" dirty="0"/>
              <a:t> se </a:t>
            </a:r>
            <a:r>
              <a:rPr lang="en-ZA" sz="1200" dirty="0" err="1"/>
              <a:t>bloedsuiker</a:t>
            </a:r>
            <a:r>
              <a:rPr lang="en-ZA" sz="1200" dirty="0"/>
              <a:t> </a:t>
            </a:r>
            <a:r>
              <a:rPr lang="en-ZA" sz="1200" dirty="0" err="1"/>
              <a:t>voor</a:t>
            </a:r>
            <a:r>
              <a:rPr lang="en-ZA" sz="1200" dirty="0"/>
              <a:t> sport/LO </a:t>
            </a:r>
            <a:r>
              <a:rPr lang="en-ZA" sz="1200" dirty="0" err="1"/>
              <a:t>te</a:t>
            </a:r>
            <a:r>
              <a:rPr lang="en-ZA" sz="1200" dirty="0"/>
              <a:t> </a:t>
            </a:r>
            <a:r>
              <a:rPr lang="en-ZA" sz="1200" dirty="0" err="1"/>
              <a:t>laag</a:t>
            </a:r>
            <a:r>
              <a:rPr lang="en-ZA" sz="1200" dirty="0"/>
              <a:t> of </a:t>
            </a:r>
            <a:r>
              <a:rPr lang="en-ZA" sz="1200" dirty="0" err="1"/>
              <a:t>hoog</a:t>
            </a:r>
            <a:r>
              <a:rPr lang="en-ZA" sz="1200" dirty="0"/>
              <a:t> is </a:t>
            </a:r>
            <a:r>
              <a:rPr lang="en-ZA" sz="1200" dirty="0" err="1"/>
              <a:t>moet</a:t>
            </a:r>
            <a:r>
              <a:rPr lang="en-ZA" sz="1200" dirty="0"/>
              <a:t> </a:t>
            </a:r>
            <a:r>
              <a:rPr lang="en-ZA" sz="1200" dirty="0" err="1"/>
              <a:t>hy</a:t>
            </a:r>
            <a:r>
              <a:rPr lang="en-ZA" sz="1200" dirty="0"/>
              <a:t> </a:t>
            </a:r>
            <a:r>
              <a:rPr lang="en-ZA" sz="1200" dirty="0" err="1"/>
              <a:t>asb</a:t>
            </a:r>
            <a:r>
              <a:rPr lang="en-ZA" sz="1200" dirty="0"/>
              <a:t> </a:t>
            </a:r>
            <a:r>
              <a:rPr lang="en-ZA" sz="1200" dirty="0" err="1"/>
              <a:t>verskoon</a:t>
            </a:r>
            <a:r>
              <a:rPr lang="en-ZA" sz="1200" dirty="0"/>
              <a:t> word </a:t>
            </a:r>
            <a:r>
              <a:rPr lang="en-ZA" sz="1200" b="1" i="1" dirty="0"/>
              <a:t>(</a:t>
            </a:r>
            <a:r>
              <a:rPr lang="en-ZA" sz="1200" b="1" i="1" dirty="0" err="1"/>
              <a:t>sien</a:t>
            </a:r>
            <a:r>
              <a:rPr lang="en-ZA" sz="1200" b="1" i="1" dirty="0"/>
              <a:t> </a:t>
            </a:r>
            <a:r>
              <a:rPr lang="en-ZA" sz="1200" b="1" i="1" dirty="0" err="1"/>
              <a:t>Bladsy</a:t>
            </a:r>
            <a:r>
              <a:rPr lang="en-ZA" sz="1200" b="1" i="1" dirty="0"/>
              <a:t> 7 – </a:t>
            </a:r>
            <a:r>
              <a:rPr lang="en-ZA" sz="1200" b="1" i="1" dirty="0" err="1"/>
              <a:t>Oefeninge</a:t>
            </a:r>
            <a:r>
              <a:rPr lang="en-ZA" sz="1200" b="1" i="1" dirty="0"/>
              <a:t>)</a:t>
            </a:r>
          </a:p>
          <a:p>
            <a:pPr marL="228600" indent="-228600">
              <a:buAutoNum type="arabicPeriod"/>
            </a:pPr>
            <a:r>
              <a:rPr lang="en-ZA" sz="1200" dirty="0"/>
              <a:t>Moet </a:t>
            </a:r>
            <a:r>
              <a:rPr lang="en-ZA" sz="1200" dirty="0" err="1"/>
              <a:t>altyd</a:t>
            </a:r>
            <a:r>
              <a:rPr lang="en-ZA" sz="1200" dirty="0"/>
              <a:t> </a:t>
            </a:r>
            <a:r>
              <a:rPr lang="en-ZA" sz="1200" dirty="0" err="1"/>
              <a:t>persoon</a:t>
            </a:r>
            <a:r>
              <a:rPr lang="en-ZA" sz="1200" dirty="0"/>
              <a:t> op </a:t>
            </a:r>
            <a:r>
              <a:rPr lang="en-ZA" sz="1200" dirty="0" err="1"/>
              <a:t>perseel</a:t>
            </a:r>
            <a:r>
              <a:rPr lang="en-ZA" sz="1200" dirty="0"/>
              <a:t> of </a:t>
            </a:r>
            <a:r>
              <a:rPr lang="en-ZA" sz="1200" dirty="0" err="1"/>
              <a:t>tydens</a:t>
            </a:r>
            <a:r>
              <a:rPr lang="en-ZA" sz="1200" dirty="0"/>
              <a:t> </a:t>
            </a:r>
            <a:r>
              <a:rPr lang="en-ZA" sz="1200" dirty="0" err="1"/>
              <a:t>pouses</a:t>
            </a:r>
            <a:r>
              <a:rPr lang="en-ZA" sz="1200" dirty="0"/>
              <a:t> wees wat </a:t>
            </a:r>
            <a:r>
              <a:rPr lang="en-ZA" sz="1200" dirty="0" err="1"/>
              <a:t>weet</a:t>
            </a:r>
            <a:r>
              <a:rPr lang="en-ZA" sz="1200" dirty="0"/>
              <a:t> hoe om </a:t>
            </a:r>
            <a:r>
              <a:rPr lang="en-ZA" sz="1200" dirty="0" err="1"/>
              <a:t>diabeet</a:t>
            </a:r>
            <a:r>
              <a:rPr lang="en-ZA" sz="1200" dirty="0"/>
              <a:t> se </a:t>
            </a:r>
            <a:r>
              <a:rPr lang="en-ZA" sz="1200" dirty="0" err="1"/>
              <a:t>suiker</a:t>
            </a:r>
            <a:r>
              <a:rPr lang="en-ZA" sz="1200" dirty="0"/>
              <a:t> toe </a:t>
            </a:r>
            <a:r>
              <a:rPr lang="en-ZA" sz="1200" dirty="0" err="1"/>
              <a:t>toets</a:t>
            </a:r>
            <a:r>
              <a:rPr lang="en-ZA" sz="1200" dirty="0"/>
              <a:t>.</a:t>
            </a:r>
          </a:p>
          <a:p>
            <a:pPr marL="228600" indent="-228600">
              <a:buAutoNum type="arabicPeriod"/>
            </a:pPr>
            <a:r>
              <a:rPr lang="en-ZA" sz="1200" dirty="0" err="1"/>
              <a:t>Snoepie</a:t>
            </a:r>
            <a:r>
              <a:rPr lang="en-ZA" sz="1200" dirty="0"/>
              <a:t>/</a:t>
            </a:r>
            <a:r>
              <a:rPr lang="en-ZA" sz="1200" dirty="0" err="1"/>
              <a:t>Klas</a:t>
            </a:r>
            <a:r>
              <a:rPr lang="en-ZA" sz="1200" dirty="0"/>
              <a:t> </a:t>
            </a:r>
            <a:r>
              <a:rPr lang="en-ZA" sz="1200" dirty="0" err="1"/>
              <a:t>partyjies</a:t>
            </a:r>
            <a:r>
              <a:rPr lang="en-ZA" sz="1200" dirty="0"/>
              <a:t> </a:t>
            </a:r>
            <a:r>
              <a:rPr lang="en-ZA" sz="1200" dirty="0" err="1"/>
              <a:t>moet</a:t>
            </a:r>
            <a:r>
              <a:rPr lang="en-ZA" sz="1200" dirty="0"/>
              <a:t> mamma </a:t>
            </a:r>
            <a:r>
              <a:rPr lang="en-ZA" sz="1200" dirty="0" err="1"/>
              <a:t>asb</a:t>
            </a:r>
            <a:r>
              <a:rPr lang="en-ZA" sz="1200" dirty="0"/>
              <a:t> </a:t>
            </a:r>
            <a:r>
              <a:rPr lang="en-ZA" sz="1200" dirty="0" err="1"/>
              <a:t>ingelig</a:t>
            </a:r>
            <a:r>
              <a:rPr lang="en-ZA" sz="1200" dirty="0"/>
              <a:t> word </a:t>
            </a:r>
            <a:r>
              <a:rPr lang="en-ZA" sz="1200" dirty="0" err="1"/>
              <a:t>vooraf</a:t>
            </a:r>
            <a:r>
              <a:rPr lang="en-ZA" sz="1200" dirty="0"/>
              <a:t> om </a:t>
            </a:r>
            <a:r>
              <a:rPr lang="en-ZA" sz="1200" dirty="0" err="1"/>
              <a:t>seker</a:t>
            </a:r>
            <a:r>
              <a:rPr lang="en-ZA" sz="1200" dirty="0"/>
              <a:t> </a:t>
            </a:r>
            <a:r>
              <a:rPr lang="en-ZA" sz="1200" dirty="0" err="1"/>
              <a:t>te</a:t>
            </a:r>
            <a:r>
              <a:rPr lang="en-ZA" sz="1200" dirty="0"/>
              <a:t> </a:t>
            </a:r>
            <a:r>
              <a:rPr lang="en-ZA" sz="1200" dirty="0" err="1"/>
              <a:t>maak</a:t>
            </a:r>
            <a:r>
              <a:rPr lang="en-ZA" sz="1200" dirty="0"/>
              <a:t> </a:t>
            </a:r>
            <a:r>
              <a:rPr lang="en-ZA" sz="1200" dirty="0" err="1"/>
              <a:t>dat</a:t>
            </a:r>
            <a:r>
              <a:rPr lang="en-ZA" sz="1200" dirty="0"/>
              <a:t> die </a:t>
            </a:r>
            <a:r>
              <a:rPr lang="en-ZA" sz="1200" dirty="0" err="1"/>
              <a:t>diabeet</a:t>
            </a:r>
            <a:r>
              <a:rPr lang="en-ZA" sz="1200" dirty="0"/>
              <a:t> </a:t>
            </a:r>
            <a:r>
              <a:rPr lang="en-ZA" sz="1200" dirty="0" err="1"/>
              <a:t>sy</a:t>
            </a:r>
            <a:r>
              <a:rPr lang="en-ZA" sz="1200" dirty="0"/>
              <a:t> </a:t>
            </a:r>
            <a:r>
              <a:rPr lang="en-ZA" sz="1200" dirty="0" err="1"/>
              <a:t>spesiale</a:t>
            </a:r>
            <a:r>
              <a:rPr lang="en-ZA" sz="1200" dirty="0"/>
              <a:t> </a:t>
            </a:r>
            <a:r>
              <a:rPr lang="en-ZA" sz="1200" dirty="0" err="1"/>
              <a:t>pakkie</a:t>
            </a:r>
            <a:r>
              <a:rPr lang="en-ZA" sz="1200" dirty="0"/>
              <a:t> </a:t>
            </a:r>
            <a:r>
              <a:rPr lang="en-ZA" sz="1200" dirty="0" err="1"/>
              <a:t>kry</a:t>
            </a:r>
            <a:r>
              <a:rPr lang="en-ZA" sz="1200" dirty="0"/>
              <a:t>. </a:t>
            </a:r>
            <a:r>
              <a:rPr lang="en-ZA" sz="1200" b="1" i="1" dirty="0"/>
              <a:t>(</a:t>
            </a:r>
            <a:r>
              <a:rPr lang="en-ZA" sz="1200" b="1" i="1" dirty="0" err="1"/>
              <a:t>ek</a:t>
            </a:r>
            <a:r>
              <a:rPr lang="en-ZA" sz="1200" b="1" i="1" dirty="0"/>
              <a:t> </a:t>
            </a:r>
            <a:r>
              <a:rPr lang="en-ZA" sz="1200" b="1" i="1" dirty="0" err="1"/>
              <a:t>sal</a:t>
            </a:r>
            <a:r>
              <a:rPr lang="en-ZA" sz="1200" b="1" i="1" dirty="0"/>
              <a:t> self </a:t>
            </a:r>
            <a:r>
              <a:rPr lang="en-ZA" sz="1200" b="1" i="1" dirty="0" err="1"/>
              <a:t>pak</a:t>
            </a:r>
            <a:r>
              <a:rPr lang="en-ZA" sz="1200" b="1" i="1" dirty="0"/>
              <a:t> so die mamma van die </a:t>
            </a:r>
            <a:r>
              <a:rPr lang="en-ZA" sz="1200" b="1" i="1" dirty="0" err="1"/>
              <a:t>verjaarsdag</a:t>
            </a:r>
            <a:r>
              <a:rPr lang="en-ZA" sz="1200" b="1" i="1" dirty="0"/>
              <a:t> </a:t>
            </a:r>
            <a:r>
              <a:rPr lang="en-ZA" sz="1200" b="1" i="1" dirty="0" err="1"/>
              <a:t>maaitjie</a:t>
            </a:r>
            <a:r>
              <a:rPr lang="en-ZA" sz="1200" b="1" i="1" dirty="0"/>
              <a:t> </a:t>
            </a:r>
            <a:r>
              <a:rPr lang="en-ZA" sz="1200" b="1" i="1" dirty="0" err="1"/>
              <a:t>moet</a:t>
            </a:r>
            <a:r>
              <a:rPr lang="en-ZA" sz="1200" b="1" i="1" dirty="0"/>
              <a:t> my </a:t>
            </a:r>
            <a:r>
              <a:rPr lang="en-ZA" sz="1200" b="1" i="1" dirty="0" err="1"/>
              <a:t>asb</a:t>
            </a:r>
            <a:r>
              <a:rPr lang="en-ZA" sz="1200" b="1" i="1" dirty="0"/>
              <a:t> </a:t>
            </a:r>
            <a:r>
              <a:rPr lang="en-ZA" sz="1200" b="1" i="1" dirty="0" err="1"/>
              <a:t>kontak</a:t>
            </a:r>
            <a:r>
              <a:rPr lang="en-ZA" sz="1200" b="1" i="1" dirty="0"/>
              <a:t>)</a:t>
            </a:r>
          </a:p>
          <a:p>
            <a:pPr marL="228600" indent="-228600">
              <a:buAutoNum type="arabicPeriod"/>
            </a:pPr>
            <a:r>
              <a:rPr lang="en-ZA" sz="1200" dirty="0" err="1"/>
              <a:t>Diabeet</a:t>
            </a:r>
            <a:r>
              <a:rPr lang="en-ZA" sz="1200" dirty="0"/>
              <a:t> (</a:t>
            </a:r>
            <a:r>
              <a:rPr lang="en-ZA" sz="1200" dirty="0" err="1"/>
              <a:t>veral</a:t>
            </a:r>
            <a:r>
              <a:rPr lang="en-ZA" sz="1200" dirty="0"/>
              <a:t> </a:t>
            </a:r>
            <a:r>
              <a:rPr lang="en-ZA" sz="1200" dirty="0" err="1"/>
              <a:t>omdat</a:t>
            </a:r>
            <a:r>
              <a:rPr lang="en-ZA" sz="1200" dirty="0"/>
              <a:t> </a:t>
            </a:r>
            <a:r>
              <a:rPr lang="en-ZA" sz="1200" dirty="0" err="1"/>
              <a:t>hy</a:t>
            </a:r>
            <a:r>
              <a:rPr lang="en-ZA" sz="1200" dirty="0"/>
              <a:t> </a:t>
            </a:r>
            <a:r>
              <a:rPr lang="en-ZA" sz="1200" dirty="0" err="1"/>
              <a:t>nog</a:t>
            </a:r>
            <a:r>
              <a:rPr lang="en-ZA" sz="1200" dirty="0"/>
              <a:t> </a:t>
            </a:r>
            <a:r>
              <a:rPr lang="en-ZA" sz="1200" dirty="0" err="1"/>
              <a:t>klein</a:t>
            </a:r>
            <a:r>
              <a:rPr lang="en-ZA" sz="1200" dirty="0"/>
              <a:t> is) mag </a:t>
            </a:r>
            <a:r>
              <a:rPr lang="en-ZA" sz="1200" dirty="0" err="1"/>
              <a:t>alleen</a:t>
            </a:r>
            <a:r>
              <a:rPr lang="en-ZA" sz="1200" dirty="0"/>
              <a:t> </a:t>
            </a:r>
            <a:r>
              <a:rPr lang="en-ZA" sz="1200" dirty="0" err="1"/>
              <a:t>gelos</a:t>
            </a:r>
            <a:r>
              <a:rPr lang="en-ZA" sz="1200" dirty="0"/>
              <a:t> word of </a:t>
            </a:r>
            <a:r>
              <a:rPr lang="en-ZA" sz="1200" dirty="0" err="1"/>
              <a:t>gestuur</a:t>
            </a:r>
            <a:r>
              <a:rPr lang="en-ZA" sz="1200" dirty="0"/>
              <a:t> word as die </a:t>
            </a:r>
            <a:r>
              <a:rPr lang="en-ZA" sz="1200" dirty="0" err="1"/>
              <a:t>suiker</a:t>
            </a:r>
            <a:r>
              <a:rPr lang="en-ZA" sz="1200" dirty="0"/>
              <a:t> lag is </a:t>
            </a:r>
            <a:r>
              <a:rPr lang="en-ZA" sz="1200" dirty="0" err="1"/>
              <a:t>nie</a:t>
            </a:r>
            <a:r>
              <a:rPr lang="en-ZA" sz="1200" dirty="0"/>
              <a:t>. As die </a:t>
            </a:r>
            <a:r>
              <a:rPr lang="en-ZA" sz="1200" dirty="0" err="1"/>
              <a:t>suiker</a:t>
            </a:r>
            <a:r>
              <a:rPr lang="en-ZA" sz="1200" dirty="0"/>
              <a:t> </a:t>
            </a:r>
            <a:r>
              <a:rPr lang="en-ZA" sz="1200" dirty="0" err="1"/>
              <a:t>te</a:t>
            </a:r>
            <a:r>
              <a:rPr lang="en-ZA" sz="1200" dirty="0"/>
              <a:t> </a:t>
            </a:r>
            <a:r>
              <a:rPr lang="en-ZA" sz="1200" dirty="0" err="1"/>
              <a:t>laag</a:t>
            </a:r>
            <a:r>
              <a:rPr lang="en-ZA" sz="1200" dirty="0"/>
              <a:t> is </a:t>
            </a:r>
            <a:r>
              <a:rPr lang="en-ZA" sz="1200" dirty="0" err="1"/>
              <a:t>moet</a:t>
            </a:r>
            <a:r>
              <a:rPr lang="en-ZA" sz="1200" dirty="0"/>
              <a:t> </a:t>
            </a:r>
            <a:r>
              <a:rPr lang="en-ZA" sz="1200" dirty="0" err="1"/>
              <a:t>iemand</a:t>
            </a:r>
            <a:r>
              <a:rPr lang="en-ZA" sz="1200" dirty="0"/>
              <a:t> </a:t>
            </a:r>
            <a:r>
              <a:rPr lang="en-ZA" sz="1200" dirty="0" err="1"/>
              <a:t>hom</a:t>
            </a:r>
            <a:r>
              <a:rPr lang="en-ZA" sz="1200" dirty="0"/>
              <a:t> </a:t>
            </a:r>
            <a:r>
              <a:rPr lang="en-ZA" sz="1200" dirty="0" err="1"/>
              <a:t>asb</a:t>
            </a:r>
            <a:r>
              <a:rPr lang="en-ZA" sz="1200" dirty="0"/>
              <a:t> </a:t>
            </a:r>
            <a:r>
              <a:rPr lang="en-ZA" sz="1200" dirty="0" err="1"/>
              <a:t>vergesel</a:t>
            </a:r>
            <a:r>
              <a:rPr lang="en-ZA" sz="1200" dirty="0"/>
              <a:t>.</a:t>
            </a:r>
          </a:p>
          <a:p>
            <a:pPr marL="228600" indent="-228600">
              <a:buAutoNum type="arabicPeriod"/>
            </a:pPr>
            <a:endParaRPr lang="en-ZA" sz="1200" dirty="0"/>
          </a:p>
          <a:p>
            <a:pPr algn="ctr"/>
            <a:r>
              <a:rPr lang="en-ZA" sz="1200" dirty="0"/>
              <a:t>U BEGRIP EN SAMEWERKING IS VIR ONS ONONTBEERLIK – DANKIE </a:t>
            </a:r>
            <a:r>
              <a:rPr lang="en-ZA" sz="1200" dirty="0">
                <a:sym typeface="Wingdings" panose="05000000000000000000" pitchFamily="2" charset="2"/>
              </a:rPr>
              <a:t></a:t>
            </a:r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val="2626584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E892D99-BEF5-4FD6-959E-C66D7F4B58FB}"/>
              </a:ext>
            </a:extLst>
          </p:cNvPr>
          <p:cNvSpPr txBox="1"/>
          <p:nvPr/>
        </p:nvSpPr>
        <p:spPr>
          <a:xfrm>
            <a:off x="3701216" y="260648"/>
            <a:ext cx="1741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err="1">
                <a:latin typeface="{skinny} jeans solid" pitchFamily="2" charset="0"/>
              </a:rPr>
              <a:t>Vir</a:t>
            </a:r>
            <a:r>
              <a:rPr lang="en-ZA" dirty="0">
                <a:latin typeface="{skinny} jeans solid" pitchFamily="2" charset="0"/>
              </a:rPr>
              <a:t> my </a:t>
            </a:r>
            <a:r>
              <a:rPr lang="en-ZA" dirty="0" err="1">
                <a:latin typeface="{skinny} jeans solid" pitchFamily="2" charset="0"/>
              </a:rPr>
              <a:t>Juffrou</a:t>
            </a:r>
            <a:endParaRPr lang="en-ZA" dirty="0">
              <a:latin typeface="{skinny} jeans solid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6A914F8-3282-4705-A5AC-9E5DCC97B16F}"/>
              </a:ext>
            </a:extLst>
          </p:cNvPr>
          <p:cNvSpPr txBox="1"/>
          <p:nvPr/>
        </p:nvSpPr>
        <p:spPr>
          <a:xfrm>
            <a:off x="179512" y="743649"/>
            <a:ext cx="216024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dirty="0"/>
              <a:t>-1-</a:t>
            </a:r>
          </a:p>
          <a:p>
            <a:pPr algn="ctr"/>
            <a:endParaRPr lang="en-ZA" sz="1100" dirty="0"/>
          </a:p>
          <a:p>
            <a:r>
              <a:rPr lang="en-ZA" sz="1100" dirty="0" err="1">
                <a:latin typeface="{skinny} jeans solid" pitchFamily="2" charset="0"/>
              </a:rPr>
              <a:t>Liewe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Juffrou</a:t>
            </a:r>
            <a:endParaRPr lang="en-ZA" sz="1100" dirty="0">
              <a:latin typeface="{skinny} jeans solid" pitchFamily="2" charset="0"/>
            </a:endParaRPr>
          </a:p>
          <a:p>
            <a:r>
              <a:rPr lang="en-ZA" sz="1100" dirty="0" err="1">
                <a:latin typeface="{skinny} jeans solid" pitchFamily="2" charset="0"/>
              </a:rPr>
              <a:t>ek</a:t>
            </a:r>
            <a:r>
              <a:rPr lang="en-ZA" sz="1100" dirty="0">
                <a:latin typeface="{skinny} jeans solid" pitchFamily="2" charset="0"/>
              </a:rPr>
              <a:t> is ‘n </a:t>
            </a:r>
            <a:r>
              <a:rPr lang="en-ZA" sz="1100" dirty="0" err="1">
                <a:latin typeface="{skinny} jeans solid" pitchFamily="2" charset="0"/>
              </a:rPr>
              <a:t>diabeet</a:t>
            </a:r>
            <a:r>
              <a:rPr lang="en-ZA" sz="1100" dirty="0">
                <a:latin typeface="{skinny} jeans solid" pitchFamily="2" charset="0"/>
              </a:rPr>
              <a:t>,</a:t>
            </a:r>
          </a:p>
          <a:p>
            <a:r>
              <a:rPr lang="en-ZA" sz="1100" dirty="0" err="1">
                <a:latin typeface="{skinny} jeans solid" pitchFamily="2" charset="0"/>
              </a:rPr>
              <a:t>Juffrou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weet</a:t>
            </a:r>
            <a:r>
              <a:rPr lang="en-ZA" sz="1100" dirty="0">
                <a:latin typeface="{skinny} jeans solid" pitchFamily="2" charset="0"/>
              </a:rPr>
              <a:t> mos.</a:t>
            </a:r>
          </a:p>
          <a:p>
            <a:endParaRPr lang="en-ZA" sz="1100" dirty="0">
              <a:latin typeface="{skinny} jeans solid" pitchFamily="2" charset="0"/>
            </a:endParaRPr>
          </a:p>
          <a:p>
            <a:r>
              <a:rPr lang="en-ZA" sz="1100" dirty="0">
                <a:latin typeface="{skinny} jeans solid" pitchFamily="2" charset="0"/>
              </a:rPr>
              <a:t>Diabetes is </a:t>
            </a:r>
            <a:r>
              <a:rPr lang="en-ZA" sz="1100" dirty="0" err="1">
                <a:latin typeface="{skinny} jeans solid" pitchFamily="2" charset="0"/>
              </a:rPr>
              <a:t>suikersiekte</a:t>
            </a:r>
            <a:r>
              <a:rPr lang="en-ZA" sz="1100" dirty="0">
                <a:latin typeface="{skinny} jeans solid" pitchFamily="2" charset="0"/>
              </a:rPr>
              <a:t>.</a:t>
            </a:r>
          </a:p>
          <a:p>
            <a:r>
              <a:rPr lang="en-ZA" sz="1100" dirty="0">
                <a:latin typeface="{skinny} jeans solid" pitchFamily="2" charset="0"/>
              </a:rPr>
              <a:t>Die slim </a:t>
            </a:r>
            <a:r>
              <a:rPr lang="en-ZA" sz="1100" dirty="0" err="1">
                <a:latin typeface="{skinny} jeans solid" pitchFamily="2" charset="0"/>
              </a:rPr>
              <a:t>dokters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sê</a:t>
            </a:r>
            <a:endParaRPr lang="en-ZA" sz="1100" dirty="0">
              <a:latin typeface="{skinny} jeans solid" pitchFamily="2" charset="0"/>
            </a:endParaRPr>
          </a:p>
          <a:p>
            <a:r>
              <a:rPr lang="en-ZA" sz="1100" dirty="0">
                <a:latin typeface="{skinny} jeans solid" pitchFamily="2" charset="0"/>
              </a:rPr>
              <a:t>dis </a:t>
            </a:r>
            <a:r>
              <a:rPr lang="en-ZA" sz="1100" dirty="0" err="1">
                <a:latin typeface="{skinny} jeans solid" pitchFamily="2" charset="0"/>
              </a:rPr>
              <a:t>nie</a:t>
            </a:r>
            <a:r>
              <a:rPr lang="en-ZA" sz="1100" dirty="0">
                <a:latin typeface="{skinny} jeans solid" pitchFamily="2" charset="0"/>
              </a:rPr>
              <a:t> ‘n </a:t>
            </a:r>
            <a:r>
              <a:rPr lang="en-ZA" sz="1100" dirty="0" err="1">
                <a:latin typeface="{skinny} jeans solid" pitchFamily="2" charset="0"/>
              </a:rPr>
              <a:t>siekte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nie</a:t>
            </a:r>
            <a:r>
              <a:rPr lang="en-ZA" sz="1100" dirty="0">
                <a:latin typeface="{skinny} jeans solid" pitchFamily="2" charset="0"/>
              </a:rPr>
              <a:t>, </a:t>
            </a:r>
          </a:p>
          <a:p>
            <a:r>
              <a:rPr lang="en-ZA" sz="1100" dirty="0">
                <a:latin typeface="{skinny} jeans solid" pitchFamily="2" charset="0"/>
              </a:rPr>
              <a:t>dis ‘n </a:t>
            </a:r>
            <a:r>
              <a:rPr lang="en-ZA" sz="1100" dirty="0" err="1">
                <a:latin typeface="{skinny} jeans solid" pitchFamily="2" charset="0"/>
              </a:rPr>
              <a:t>toestand</a:t>
            </a:r>
            <a:r>
              <a:rPr lang="en-ZA" sz="1100" dirty="0">
                <a:latin typeface="{skinny} jeans solid" pitchFamily="2" charset="0"/>
              </a:rPr>
              <a:t>.</a:t>
            </a:r>
          </a:p>
          <a:p>
            <a:r>
              <a:rPr lang="en-ZA" sz="1100" dirty="0">
                <a:latin typeface="{skinny} jeans solid" pitchFamily="2" charset="0"/>
              </a:rPr>
              <a:t>Maar </a:t>
            </a:r>
            <a:r>
              <a:rPr lang="en-ZA" sz="1100" dirty="0" err="1">
                <a:latin typeface="{skinny} jeans solid" pitchFamily="2" charset="0"/>
              </a:rPr>
              <a:t>weet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Juffrou</a:t>
            </a:r>
            <a:r>
              <a:rPr lang="en-ZA" sz="1100" dirty="0">
                <a:latin typeface="{skinny} jeans solid" pitchFamily="2" charset="0"/>
              </a:rPr>
              <a:t>,</a:t>
            </a:r>
          </a:p>
          <a:p>
            <a:r>
              <a:rPr lang="en-ZA" sz="1100" dirty="0" err="1">
                <a:latin typeface="{skinny} jeans solid" pitchFamily="2" charset="0"/>
              </a:rPr>
              <a:t>Hierdie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toestand</a:t>
            </a:r>
            <a:endParaRPr lang="en-ZA" sz="1100" dirty="0">
              <a:latin typeface="{skinny} jeans solid" pitchFamily="2" charset="0"/>
            </a:endParaRPr>
          </a:p>
          <a:p>
            <a:r>
              <a:rPr lang="en-ZA" sz="1100" dirty="0" err="1">
                <a:latin typeface="{skinny} jeans solid" pitchFamily="2" charset="0"/>
              </a:rPr>
              <a:t>Voel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partykeer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darem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baie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soos</a:t>
            </a:r>
            <a:endParaRPr lang="en-ZA" sz="1100" dirty="0">
              <a:latin typeface="{skinny} jeans solid" pitchFamily="2" charset="0"/>
            </a:endParaRPr>
          </a:p>
          <a:p>
            <a:r>
              <a:rPr lang="en-ZA" sz="1100" dirty="0" err="1">
                <a:latin typeface="{skinny} jeans solid" pitchFamily="2" charset="0"/>
              </a:rPr>
              <a:t>Siekwees</a:t>
            </a:r>
            <a:r>
              <a:rPr lang="en-ZA" sz="1100" dirty="0">
                <a:latin typeface="{skinny} jeans solid" pitchFamily="2" charset="0"/>
              </a:rPr>
              <a:t>.</a:t>
            </a:r>
          </a:p>
          <a:p>
            <a:endParaRPr lang="en-ZA" sz="1100" dirty="0">
              <a:latin typeface="{skinny} jeans solid" pitchFamily="2" charset="0"/>
            </a:endParaRPr>
          </a:p>
          <a:p>
            <a:r>
              <a:rPr lang="en-ZA" sz="1100" dirty="0" err="1">
                <a:latin typeface="{skinny} jeans solid" pitchFamily="2" charset="0"/>
              </a:rPr>
              <a:t>Nou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wil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ek</a:t>
            </a:r>
            <a:r>
              <a:rPr lang="en-ZA" sz="1100" dirty="0">
                <a:latin typeface="{skinny} jeans solid" pitchFamily="2" charset="0"/>
              </a:rPr>
              <a:t> net</a:t>
            </a:r>
          </a:p>
          <a:p>
            <a:r>
              <a:rPr lang="en-ZA" sz="1100" dirty="0" err="1">
                <a:latin typeface="{skinny} jeans solid" pitchFamily="2" charset="0"/>
              </a:rPr>
              <a:t>Betyds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sê</a:t>
            </a:r>
            <a:r>
              <a:rPr lang="en-ZA" sz="1100" dirty="0">
                <a:latin typeface="{skinny} jeans solid" pitchFamily="2" charset="0"/>
              </a:rPr>
              <a:t>, </a:t>
            </a:r>
            <a:r>
              <a:rPr lang="en-ZA" sz="1100" dirty="0" err="1">
                <a:latin typeface="{skinny} jeans solid" pitchFamily="2" charset="0"/>
              </a:rPr>
              <a:t>Juffrou</a:t>
            </a:r>
            <a:r>
              <a:rPr lang="en-ZA" sz="1100" dirty="0">
                <a:latin typeface="{skinny} jeans solid" pitchFamily="2" charset="0"/>
              </a:rPr>
              <a:t>:</a:t>
            </a:r>
          </a:p>
          <a:p>
            <a:r>
              <a:rPr lang="en-ZA" sz="1100" dirty="0" err="1">
                <a:latin typeface="{skinny} jeans solid" pitchFamily="2" charset="0"/>
              </a:rPr>
              <a:t>óf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toestand</a:t>
            </a:r>
            <a:r>
              <a:rPr lang="ja-JP" altLang="en-US" sz="1100" dirty="0">
                <a:latin typeface="{skinny} jeans solid" pitchFamily="2" charset="0"/>
              </a:rPr>
              <a:t> </a:t>
            </a:r>
            <a:r>
              <a:rPr lang="en-ZA" altLang="ja-JP" sz="1100" dirty="0" err="1">
                <a:latin typeface="{skinny} jeans solid" pitchFamily="2" charset="0"/>
              </a:rPr>
              <a:t>óf</a:t>
            </a:r>
            <a:r>
              <a:rPr lang="en-ZA" altLang="ja-JP" sz="1100" dirty="0">
                <a:latin typeface="{skinny} jeans solid" pitchFamily="2" charset="0"/>
              </a:rPr>
              <a:t> </a:t>
            </a:r>
            <a:r>
              <a:rPr lang="en-ZA" altLang="ja-JP" sz="1100" dirty="0" err="1">
                <a:latin typeface="{skinny} jeans solid" pitchFamily="2" charset="0"/>
              </a:rPr>
              <a:t>siekte</a:t>
            </a:r>
            <a:r>
              <a:rPr lang="en-ZA" altLang="ja-JP" sz="1100" dirty="0">
                <a:latin typeface="{skinny} jeans solid" pitchFamily="2" charset="0"/>
              </a:rPr>
              <a:t>,</a:t>
            </a:r>
          </a:p>
          <a:p>
            <a:r>
              <a:rPr lang="en-ZA" altLang="ja-JP" sz="1100" dirty="0">
                <a:latin typeface="{skinny} jeans solid" pitchFamily="2" charset="0"/>
              </a:rPr>
              <a:t>Diabetes</a:t>
            </a:r>
          </a:p>
          <a:p>
            <a:r>
              <a:rPr lang="en-ZA" altLang="ja-JP" sz="1100" dirty="0">
                <a:latin typeface="{skinny} jeans solid" pitchFamily="2" charset="0"/>
              </a:rPr>
              <a:t>Is </a:t>
            </a:r>
            <a:r>
              <a:rPr lang="en-ZA" altLang="ja-JP" sz="1100" dirty="0" err="1">
                <a:latin typeface="{skinny} jeans solid" pitchFamily="2" charset="0"/>
              </a:rPr>
              <a:t>nie</a:t>
            </a:r>
            <a:r>
              <a:rPr lang="en-ZA" altLang="ja-JP" sz="1100" dirty="0">
                <a:latin typeface="{skinny} jeans solid" pitchFamily="2" charset="0"/>
              </a:rPr>
              <a:t> </a:t>
            </a:r>
            <a:r>
              <a:rPr lang="en-ZA" altLang="ja-JP" sz="1100" dirty="0" err="1">
                <a:latin typeface="{skinny} jeans solid" pitchFamily="2" charset="0"/>
              </a:rPr>
              <a:t>vir</a:t>
            </a:r>
            <a:r>
              <a:rPr lang="en-ZA" altLang="ja-JP" sz="1100" dirty="0">
                <a:latin typeface="{skinny} jeans solid" pitchFamily="2" charset="0"/>
              </a:rPr>
              <a:t> sissies </a:t>
            </a:r>
            <a:r>
              <a:rPr lang="en-ZA" altLang="ja-JP" sz="1100" dirty="0" err="1">
                <a:latin typeface="{skinny} jeans solid" pitchFamily="2" charset="0"/>
              </a:rPr>
              <a:t>nie</a:t>
            </a:r>
            <a:r>
              <a:rPr lang="en-ZA" altLang="ja-JP" sz="1100" dirty="0">
                <a:latin typeface="{skinny} jeans solid" pitchFamily="2" charset="0"/>
              </a:rPr>
              <a:t>!</a:t>
            </a:r>
          </a:p>
          <a:p>
            <a:endParaRPr lang="en-ZA" altLang="ja-JP" sz="1100" dirty="0">
              <a:latin typeface="{skinny} jeans solid" pitchFamily="2" charset="0"/>
            </a:endParaRPr>
          </a:p>
          <a:p>
            <a:r>
              <a:rPr lang="en-ZA" altLang="ja-JP" sz="1100" dirty="0" err="1">
                <a:latin typeface="{skinny} jeans solid" pitchFamily="2" charset="0"/>
              </a:rPr>
              <a:t>Ek</a:t>
            </a:r>
            <a:r>
              <a:rPr lang="en-ZA" altLang="ja-JP" sz="1100" dirty="0">
                <a:latin typeface="{skinny} jeans solid" pitchFamily="2" charset="0"/>
              </a:rPr>
              <a:t> het </a:t>
            </a:r>
            <a:r>
              <a:rPr lang="en-ZA" altLang="ja-JP" sz="1100" dirty="0" err="1">
                <a:latin typeface="{skinny} jeans solid" pitchFamily="2" charset="0"/>
              </a:rPr>
              <a:t>nie</a:t>
            </a:r>
            <a:r>
              <a:rPr lang="en-ZA" altLang="ja-JP" sz="1100" dirty="0">
                <a:latin typeface="{skinny} jeans solid" pitchFamily="2" charset="0"/>
              </a:rPr>
              <a:t> diabetes</a:t>
            </a:r>
          </a:p>
          <a:p>
            <a:r>
              <a:rPr lang="en-ZA" altLang="ja-JP" sz="1100" dirty="0" err="1">
                <a:latin typeface="{skinny} jeans solid" pitchFamily="2" charset="0"/>
              </a:rPr>
              <a:t>oor</a:t>
            </a:r>
            <a:r>
              <a:rPr lang="en-ZA" altLang="ja-JP" sz="1100" dirty="0">
                <a:latin typeface="{skinny} jeans solid" pitchFamily="2" charset="0"/>
              </a:rPr>
              <a:t> </a:t>
            </a:r>
            <a:r>
              <a:rPr lang="en-ZA" altLang="ja-JP" sz="1100" dirty="0" err="1">
                <a:latin typeface="{skinny} jeans solid" pitchFamily="2" charset="0"/>
              </a:rPr>
              <a:t>ek</a:t>
            </a:r>
            <a:r>
              <a:rPr lang="en-ZA" altLang="ja-JP" sz="1100" dirty="0">
                <a:latin typeface="{skinny} jeans solid" pitchFamily="2" charset="0"/>
              </a:rPr>
              <a:t> </a:t>
            </a:r>
            <a:r>
              <a:rPr lang="en-ZA" altLang="ja-JP" sz="1100" dirty="0" err="1">
                <a:latin typeface="{skinny} jeans solid" pitchFamily="2" charset="0"/>
              </a:rPr>
              <a:t>te</a:t>
            </a:r>
            <a:r>
              <a:rPr lang="en-ZA" altLang="ja-JP" sz="1100" dirty="0">
                <a:latin typeface="{skinny} jeans solid" pitchFamily="2" charset="0"/>
              </a:rPr>
              <a:t> </a:t>
            </a:r>
            <a:r>
              <a:rPr lang="en-ZA" altLang="ja-JP" sz="1100" dirty="0" err="1">
                <a:latin typeface="{skinny} jeans solid" pitchFamily="2" charset="0"/>
              </a:rPr>
              <a:t>veel</a:t>
            </a:r>
            <a:r>
              <a:rPr lang="en-ZA" altLang="ja-JP" sz="1100" dirty="0">
                <a:latin typeface="{skinny} jeans solid" pitchFamily="2" charset="0"/>
              </a:rPr>
              <a:t> </a:t>
            </a:r>
            <a:r>
              <a:rPr lang="en-ZA" altLang="ja-JP" sz="1100" dirty="0" err="1">
                <a:latin typeface="{skinny} jeans solid" pitchFamily="2" charset="0"/>
              </a:rPr>
              <a:t>suiker</a:t>
            </a:r>
            <a:endParaRPr lang="en-ZA" altLang="ja-JP" sz="1100" dirty="0">
              <a:latin typeface="{skinny} jeans solid" pitchFamily="2" charset="0"/>
            </a:endParaRPr>
          </a:p>
          <a:p>
            <a:r>
              <a:rPr lang="en-ZA" altLang="ja-JP" sz="1100" dirty="0" err="1">
                <a:latin typeface="{skinny} jeans solid" pitchFamily="2" charset="0"/>
              </a:rPr>
              <a:t>Geëet</a:t>
            </a:r>
            <a:r>
              <a:rPr lang="en-ZA" altLang="ja-JP" sz="1100" dirty="0">
                <a:latin typeface="{skinny} jeans solid" pitchFamily="2" charset="0"/>
              </a:rPr>
              <a:t> het </a:t>
            </a:r>
            <a:r>
              <a:rPr lang="en-ZA" altLang="ja-JP" sz="1100" dirty="0" err="1">
                <a:latin typeface="{skinny} jeans solid" pitchFamily="2" charset="0"/>
              </a:rPr>
              <a:t>nie</a:t>
            </a:r>
            <a:r>
              <a:rPr lang="en-ZA" altLang="ja-JP" sz="1100" dirty="0">
                <a:latin typeface="{skinny} jeans solid" pitchFamily="2" charset="0"/>
              </a:rPr>
              <a:t>, </a:t>
            </a:r>
            <a:r>
              <a:rPr lang="en-ZA" altLang="ja-JP" sz="1100" dirty="0" err="1">
                <a:latin typeface="{skinny} jeans solid" pitchFamily="2" charset="0"/>
              </a:rPr>
              <a:t>Juffrou</a:t>
            </a:r>
            <a:r>
              <a:rPr lang="en-ZA" altLang="ja-JP" sz="1100" dirty="0">
                <a:latin typeface="{skinny} jeans solid" pitchFamily="2" charset="0"/>
              </a:rPr>
              <a:t>.</a:t>
            </a:r>
          </a:p>
          <a:p>
            <a:r>
              <a:rPr lang="en-ZA" altLang="ja-JP" sz="1100" dirty="0" err="1">
                <a:latin typeface="{skinny} jeans solid" pitchFamily="2" charset="0"/>
              </a:rPr>
              <a:t>Ek</a:t>
            </a:r>
            <a:r>
              <a:rPr lang="en-ZA" altLang="ja-JP" sz="1100" dirty="0">
                <a:latin typeface="{skinny} jeans solid" pitchFamily="2" charset="0"/>
              </a:rPr>
              <a:t> het </a:t>
            </a:r>
            <a:r>
              <a:rPr lang="en-ZA" altLang="ja-JP" sz="1100" dirty="0" err="1">
                <a:latin typeface="{skinny} jeans solid" pitchFamily="2" charset="0"/>
              </a:rPr>
              <a:t>dit</a:t>
            </a:r>
            <a:r>
              <a:rPr lang="en-ZA" altLang="ja-JP" sz="1100" dirty="0">
                <a:latin typeface="{skinny} jeans solid" pitchFamily="2" charset="0"/>
              </a:rPr>
              <a:t> </a:t>
            </a:r>
            <a:r>
              <a:rPr lang="en-ZA" altLang="ja-JP" sz="1100" dirty="0" err="1">
                <a:latin typeface="{skinny} jeans solid" pitchFamily="2" charset="0"/>
              </a:rPr>
              <a:t>ook</a:t>
            </a:r>
            <a:r>
              <a:rPr lang="en-ZA" altLang="ja-JP" sz="1100" dirty="0">
                <a:latin typeface="{skinny} jeans solid" pitchFamily="2" charset="0"/>
              </a:rPr>
              <a:t> </a:t>
            </a:r>
            <a:r>
              <a:rPr lang="en-ZA" altLang="ja-JP" sz="1100" dirty="0" err="1">
                <a:latin typeface="{skinny} jeans solid" pitchFamily="2" charset="0"/>
              </a:rPr>
              <a:t>nie</a:t>
            </a:r>
            <a:r>
              <a:rPr lang="en-ZA" altLang="ja-JP" sz="1100" dirty="0">
                <a:latin typeface="{skinny} jeans solid" pitchFamily="2" charset="0"/>
              </a:rPr>
              <a:t> </a:t>
            </a:r>
            <a:r>
              <a:rPr lang="en-ZA" altLang="ja-JP" sz="1100" dirty="0" err="1">
                <a:latin typeface="{skinny} jeans solid" pitchFamily="2" charset="0"/>
              </a:rPr>
              <a:t>gesoek</a:t>
            </a:r>
            <a:r>
              <a:rPr lang="en-ZA" altLang="ja-JP" sz="1100" dirty="0">
                <a:latin typeface="{skinny} jeans solid" pitchFamily="2" charset="0"/>
              </a:rPr>
              <a:t> </a:t>
            </a:r>
            <a:r>
              <a:rPr lang="en-ZA" altLang="ja-JP" sz="1100" dirty="0" err="1">
                <a:latin typeface="{skinny} jeans solid" pitchFamily="2" charset="0"/>
              </a:rPr>
              <a:t>nie</a:t>
            </a:r>
            <a:r>
              <a:rPr lang="en-ZA" altLang="ja-JP" sz="1100" dirty="0">
                <a:latin typeface="{skinny} jeans solid" pitchFamily="2" charset="0"/>
              </a:rPr>
              <a:t>,</a:t>
            </a:r>
          </a:p>
          <a:p>
            <a:r>
              <a:rPr lang="en-ZA" altLang="ja-JP" sz="1100" dirty="0" err="1">
                <a:latin typeface="{skinny} jeans solid" pitchFamily="2" charset="0"/>
              </a:rPr>
              <a:t>en</a:t>
            </a:r>
            <a:r>
              <a:rPr lang="en-ZA" altLang="ja-JP" sz="1100" dirty="0">
                <a:latin typeface="{skinny} jeans solid" pitchFamily="2" charset="0"/>
              </a:rPr>
              <a:t> </a:t>
            </a:r>
            <a:r>
              <a:rPr lang="en-ZA" altLang="ja-JP" sz="1100" dirty="0" err="1">
                <a:latin typeface="{skinny} jeans solid" pitchFamily="2" charset="0"/>
              </a:rPr>
              <a:t>ek</a:t>
            </a:r>
            <a:r>
              <a:rPr lang="en-ZA" altLang="ja-JP" sz="1100" dirty="0">
                <a:latin typeface="{skinny} jeans solid" pitchFamily="2" charset="0"/>
              </a:rPr>
              <a:t> het </a:t>
            </a:r>
            <a:r>
              <a:rPr lang="en-ZA" altLang="ja-JP" sz="1100" dirty="0" err="1">
                <a:latin typeface="{skinny} jeans solid" pitchFamily="2" charset="0"/>
              </a:rPr>
              <a:t>dit</a:t>
            </a:r>
            <a:r>
              <a:rPr lang="en-ZA" altLang="ja-JP" sz="1100" dirty="0">
                <a:latin typeface="{skinny} jeans solid" pitchFamily="2" charset="0"/>
              </a:rPr>
              <a:t> ok </a:t>
            </a:r>
            <a:r>
              <a:rPr lang="en-ZA" altLang="ja-JP" sz="1100" dirty="0" err="1">
                <a:latin typeface="{skinny} jeans solid" pitchFamily="2" charset="0"/>
              </a:rPr>
              <a:t>nie</a:t>
            </a:r>
            <a:r>
              <a:rPr lang="en-ZA" altLang="ja-JP" sz="1100" dirty="0">
                <a:latin typeface="{skinny} jeans solid" pitchFamily="2" charset="0"/>
              </a:rPr>
              <a:t> </a:t>
            </a:r>
            <a:r>
              <a:rPr lang="en-ZA" altLang="ja-JP" sz="1100" dirty="0" err="1">
                <a:latin typeface="{skinny} jeans solid" pitchFamily="2" charset="0"/>
              </a:rPr>
              <a:t>verdien</a:t>
            </a:r>
            <a:r>
              <a:rPr lang="en-ZA" altLang="ja-JP" sz="1100" dirty="0">
                <a:latin typeface="{skinny} jeans solid" pitchFamily="2" charset="0"/>
              </a:rPr>
              <a:t> </a:t>
            </a:r>
            <a:r>
              <a:rPr lang="en-ZA" altLang="ja-JP" sz="1100" dirty="0" err="1">
                <a:latin typeface="{skinny} jeans solid" pitchFamily="2" charset="0"/>
              </a:rPr>
              <a:t>nie</a:t>
            </a:r>
            <a:r>
              <a:rPr lang="en-ZA" altLang="ja-JP" sz="1100" dirty="0">
                <a:latin typeface="{skinny} jeans solid" pitchFamily="2" charset="0"/>
              </a:rPr>
              <a:t>.</a:t>
            </a:r>
          </a:p>
          <a:p>
            <a:r>
              <a:rPr lang="en-ZA" altLang="ja-JP" sz="1100" dirty="0" err="1">
                <a:latin typeface="{skinny} jeans solid" pitchFamily="2" charset="0"/>
              </a:rPr>
              <a:t>Ek</a:t>
            </a:r>
            <a:r>
              <a:rPr lang="en-ZA" altLang="ja-JP" sz="1100" dirty="0">
                <a:latin typeface="{skinny} jeans solid" pitchFamily="2" charset="0"/>
              </a:rPr>
              <a:t> het </a:t>
            </a:r>
            <a:r>
              <a:rPr lang="en-ZA" altLang="ja-JP" sz="1100" dirty="0" err="1">
                <a:latin typeface="{skinny} jeans solid" pitchFamily="2" charset="0"/>
              </a:rPr>
              <a:t>dit</a:t>
            </a:r>
            <a:r>
              <a:rPr lang="en-ZA" altLang="ja-JP" sz="1100" dirty="0">
                <a:latin typeface="{skinny} jeans solid" pitchFamily="2" charset="0"/>
              </a:rPr>
              <a:t> </a:t>
            </a:r>
            <a:r>
              <a:rPr lang="en-ZA" altLang="ja-JP" sz="1100" dirty="0" err="1">
                <a:latin typeface="{skinny} jeans solid" pitchFamily="2" charset="0"/>
              </a:rPr>
              <a:t>omdat</a:t>
            </a:r>
            <a:r>
              <a:rPr lang="en-ZA" altLang="ja-JP" sz="1100" dirty="0">
                <a:latin typeface="{skinny} jeans solid" pitchFamily="2" charset="0"/>
              </a:rPr>
              <a:t> Jesus ‘n </a:t>
            </a:r>
            <a:r>
              <a:rPr lang="en-ZA" altLang="ja-JP" sz="1100" dirty="0" err="1">
                <a:latin typeface="{skinny} jeans solid" pitchFamily="2" charset="0"/>
              </a:rPr>
              <a:t>baie</a:t>
            </a:r>
            <a:endParaRPr lang="en-ZA" altLang="ja-JP" sz="1100" dirty="0">
              <a:latin typeface="{skinny} jeans solid" pitchFamily="2" charset="0"/>
            </a:endParaRPr>
          </a:p>
          <a:p>
            <a:r>
              <a:rPr lang="en-ZA" altLang="ja-JP" sz="1100" dirty="0" err="1">
                <a:latin typeface="{skinny} jeans solid" pitchFamily="2" charset="0"/>
              </a:rPr>
              <a:t>Spesiale</a:t>
            </a:r>
            <a:r>
              <a:rPr lang="en-ZA" altLang="ja-JP" sz="1100" dirty="0">
                <a:latin typeface="{skinny} jeans solid" pitchFamily="2" charset="0"/>
              </a:rPr>
              <a:t> </a:t>
            </a:r>
            <a:r>
              <a:rPr lang="en-ZA" altLang="ja-JP" sz="1100" dirty="0" err="1">
                <a:latin typeface="{skinny} jeans solid" pitchFamily="2" charset="0"/>
              </a:rPr>
              <a:t>werk</a:t>
            </a:r>
            <a:r>
              <a:rPr lang="en-ZA" altLang="ja-JP" sz="1100" dirty="0">
                <a:latin typeface="{skinny} jeans solid" pitchFamily="2" charset="0"/>
              </a:rPr>
              <a:t> </a:t>
            </a:r>
            <a:r>
              <a:rPr lang="en-ZA" altLang="ja-JP" sz="1100" dirty="0" err="1">
                <a:latin typeface="{skinny} jeans solid" pitchFamily="2" charset="0"/>
              </a:rPr>
              <a:t>vir</a:t>
            </a:r>
            <a:r>
              <a:rPr lang="en-ZA" altLang="ja-JP" sz="1100" dirty="0">
                <a:latin typeface="{skinny} jeans solid" pitchFamily="2" charset="0"/>
              </a:rPr>
              <a:t> my het.</a:t>
            </a:r>
          </a:p>
          <a:p>
            <a:r>
              <a:rPr lang="en-ZA" altLang="ja-JP" sz="1100" dirty="0">
                <a:latin typeface="{skinny} jeans solid" pitchFamily="2" charset="0"/>
              </a:rPr>
              <a:t>Net </a:t>
            </a:r>
            <a:r>
              <a:rPr lang="en-ZA" altLang="ja-JP" sz="1100" dirty="0" err="1">
                <a:latin typeface="{skinny} jeans solid" pitchFamily="2" charset="0"/>
              </a:rPr>
              <a:t>vir</a:t>
            </a:r>
            <a:r>
              <a:rPr lang="en-ZA" altLang="ja-JP" sz="1100" dirty="0">
                <a:latin typeface="{skinny} jeans solid" pitchFamily="2" charset="0"/>
              </a:rPr>
              <a:t> my, </a:t>
            </a:r>
            <a:r>
              <a:rPr lang="en-ZA" altLang="ja-JP" sz="1100" dirty="0" err="1">
                <a:latin typeface="{skinny} jeans solid" pitchFamily="2" charset="0"/>
              </a:rPr>
              <a:t>en</a:t>
            </a:r>
            <a:r>
              <a:rPr lang="en-ZA" altLang="ja-JP" sz="1100" dirty="0">
                <a:latin typeface="{skinny} jeans solid" pitchFamily="2" charset="0"/>
              </a:rPr>
              <a:t> </a:t>
            </a:r>
            <a:r>
              <a:rPr lang="en-ZA" altLang="ja-JP" sz="1100" dirty="0" err="1">
                <a:latin typeface="{skinny} jeans solid" pitchFamily="2" charset="0"/>
              </a:rPr>
              <a:t>vir</a:t>
            </a:r>
            <a:r>
              <a:rPr lang="en-ZA" altLang="ja-JP" sz="1100" dirty="0">
                <a:latin typeface="{skinny} jeans solid" pitchFamily="2" charset="0"/>
              </a:rPr>
              <a:t> </a:t>
            </a:r>
            <a:r>
              <a:rPr lang="en-ZA" altLang="ja-JP" sz="1100" dirty="0" err="1">
                <a:latin typeface="{skinny} jeans solid" pitchFamily="2" charset="0"/>
              </a:rPr>
              <a:t>hierdie</a:t>
            </a:r>
            <a:endParaRPr lang="en-ZA" altLang="ja-JP" sz="1100" dirty="0">
              <a:latin typeface="{skinny} jeans solid" pitchFamily="2" charset="0"/>
            </a:endParaRPr>
          </a:p>
          <a:p>
            <a:r>
              <a:rPr lang="en-ZA" altLang="ja-JP" sz="1100" dirty="0" err="1">
                <a:latin typeface="{skinny} jeans solid" pitchFamily="2" charset="0"/>
              </a:rPr>
              <a:t>toestand-siekte</a:t>
            </a:r>
            <a:r>
              <a:rPr lang="en-ZA" altLang="ja-JP" sz="1100" dirty="0">
                <a:latin typeface="{skinny} jeans solid" pitchFamily="2" charset="0"/>
              </a:rPr>
              <a:t> van my.</a:t>
            </a:r>
          </a:p>
          <a:p>
            <a:endParaRPr lang="en-ZA" altLang="ja-JP" sz="1200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FA82C12-8E86-4E98-963E-81B458BE01B8}"/>
              </a:ext>
            </a:extLst>
          </p:cNvPr>
          <p:cNvSpPr txBox="1"/>
          <p:nvPr/>
        </p:nvSpPr>
        <p:spPr>
          <a:xfrm>
            <a:off x="2599270" y="629980"/>
            <a:ext cx="1957591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dirty="0"/>
              <a:t>-2-</a:t>
            </a:r>
          </a:p>
          <a:p>
            <a:pPr algn="ctr"/>
            <a:endParaRPr lang="en-ZA" sz="1100" dirty="0"/>
          </a:p>
          <a:p>
            <a:r>
              <a:rPr lang="en-ZA" sz="1100" dirty="0" err="1">
                <a:latin typeface="{skinny} jeans solid" pitchFamily="2" charset="0"/>
              </a:rPr>
              <a:t>Juffrou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sien</a:t>
            </a:r>
            <a:r>
              <a:rPr lang="en-ZA" sz="1100" dirty="0">
                <a:latin typeface="{skinny} jeans solid" pitchFamily="2" charset="0"/>
              </a:rPr>
              <a:t>, </a:t>
            </a:r>
            <a:r>
              <a:rPr lang="en-ZA" sz="1100" dirty="0" err="1">
                <a:latin typeface="{skinny} jeans solid" pitchFamily="2" charset="0"/>
              </a:rPr>
              <a:t>ek</a:t>
            </a:r>
            <a:r>
              <a:rPr lang="en-ZA" sz="1100" dirty="0">
                <a:latin typeface="{skinny} jeans solid" pitchFamily="2" charset="0"/>
              </a:rPr>
              <a:t> is </a:t>
            </a:r>
            <a:r>
              <a:rPr lang="en-ZA" sz="1100" dirty="0" err="1">
                <a:latin typeface="{skinny} jeans solid" pitchFamily="2" charset="0"/>
              </a:rPr>
              <a:t>nie</a:t>
            </a:r>
            <a:endParaRPr lang="en-ZA" sz="1100" dirty="0">
              <a:latin typeface="{skinny} jeans solid" pitchFamily="2" charset="0"/>
            </a:endParaRPr>
          </a:p>
          <a:p>
            <a:r>
              <a:rPr lang="en-ZA" sz="1100" dirty="0">
                <a:latin typeface="{skinny} jeans solid" pitchFamily="2" charset="0"/>
              </a:rPr>
              <a:t>Anders as </a:t>
            </a:r>
            <a:r>
              <a:rPr lang="en-ZA" sz="1100" dirty="0" err="1">
                <a:latin typeface="{skinny} jeans solid" pitchFamily="2" charset="0"/>
              </a:rPr>
              <a:t>ander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kinders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nie</a:t>
            </a:r>
            <a:r>
              <a:rPr lang="en-ZA" sz="1100" dirty="0">
                <a:latin typeface="{skinny} jeans solid" pitchFamily="2" charset="0"/>
              </a:rPr>
              <a:t>, </a:t>
            </a:r>
            <a:r>
              <a:rPr lang="en-ZA" sz="1100" dirty="0" err="1">
                <a:latin typeface="{skinny} jeans solid" pitchFamily="2" charset="0"/>
              </a:rPr>
              <a:t>en</a:t>
            </a:r>
            <a:r>
              <a:rPr lang="en-ZA" sz="1100" dirty="0">
                <a:latin typeface="{skinny} jeans solid" pitchFamily="2" charset="0"/>
              </a:rPr>
              <a:t> tog is </a:t>
            </a:r>
            <a:r>
              <a:rPr lang="en-ZA" sz="1100" dirty="0" err="1">
                <a:latin typeface="{skinny} jeans solid" pitchFamily="2" charset="0"/>
              </a:rPr>
              <a:t>ek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anders</a:t>
            </a:r>
            <a:r>
              <a:rPr lang="en-ZA" sz="1100" dirty="0">
                <a:latin typeface="{skinny} jeans solid" pitchFamily="2" charset="0"/>
              </a:rPr>
              <a:t>.</a:t>
            </a:r>
          </a:p>
          <a:p>
            <a:r>
              <a:rPr lang="en-ZA" sz="1100" dirty="0" err="1">
                <a:latin typeface="{skinny} jeans solid" pitchFamily="2" charset="0"/>
              </a:rPr>
              <a:t>Ek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wil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nie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spesiale</a:t>
            </a:r>
            <a:r>
              <a:rPr lang="en-ZA" sz="1100" dirty="0">
                <a:latin typeface="{skinny} jeans solid" pitchFamily="2" charset="0"/>
              </a:rPr>
              <a:t> </a:t>
            </a:r>
          </a:p>
          <a:p>
            <a:r>
              <a:rPr lang="en-ZA" sz="1100" dirty="0" err="1">
                <a:latin typeface="{skinny} jeans solid" pitchFamily="2" charset="0"/>
              </a:rPr>
              <a:t>gunste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hê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nie</a:t>
            </a:r>
            <a:r>
              <a:rPr lang="en-ZA" sz="1100" dirty="0">
                <a:latin typeface="{skinny} jeans solid" pitchFamily="2" charset="0"/>
              </a:rPr>
              <a:t>, </a:t>
            </a:r>
            <a:r>
              <a:rPr lang="en-ZA" sz="1100" dirty="0" err="1">
                <a:latin typeface="{skinny} jeans solid" pitchFamily="2" charset="0"/>
              </a:rPr>
              <a:t>Juffrou</a:t>
            </a:r>
            <a:r>
              <a:rPr lang="en-ZA" sz="1100" dirty="0">
                <a:latin typeface="{skinny} jeans solid" pitchFamily="2" charset="0"/>
              </a:rPr>
              <a:t>,</a:t>
            </a:r>
          </a:p>
          <a:p>
            <a:r>
              <a:rPr lang="en-ZA" sz="1100" dirty="0">
                <a:latin typeface="{skinny} jeans solid" pitchFamily="2" charset="0"/>
              </a:rPr>
              <a:t>maar </a:t>
            </a:r>
            <a:r>
              <a:rPr lang="en-ZA" sz="1100" dirty="0" err="1">
                <a:latin typeface="{skinny} jeans solid" pitchFamily="2" charset="0"/>
              </a:rPr>
              <a:t>ek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kan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nie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oorleef</a:t>
            </a:r>
            <a:r>
              <a:rPr lang="en-ZA" sz="1100" dirty="0">
                <a:latin typeface="{skinny} jeans solid" pitchFamily="2" charset="0"/>
              </a:rPr>
              <a:t> </a:t>
            </a:r>
          </a:p>
          <a:p>
            <a:r>
              <a:rPr lang="en-ZA" sz="1100" dirty="0">
                <a:latin typeface="{skinny} jeans solid" pitchFamily="2" charset="0"/>
              </a:rPr>
              <a:t>sonder </a:t>
            </a:r>
            <a:r>
              <a:rPr lang="en-ZA" sz="1100" dirty="0" err="1">
                <a:latin typeface="{skinny} jeans solid" pitchFamily="2" charset="0"/>
              </a:rPr>
              <a:t>Juffrou</a:t>
            </a:r>
            <a:r>
              <a:rPr lang="en-ZA" sz="1100" dirty="0">
                <a:latin typeface="{skinny} jeans solid" pitchFamily="2" charset="0"/>
              </a:rPr>
              <a:t> se begrip </a:t>
            </a:r>
            <a:r>
              <a:rPr lang="en-ZA" sz="1100" dirty="0" err="1">
                <a:latin typeface="{skinny} jeans solid" pitchFamily="2" charset="0"/>
              </a:rPr>
              <a:t>nie</a:t>
            </a:r>
            <a:r>
              <a:rPr lang="en-ZA" sz="1100" dirty="0">
                <a:latin typeface="{skinny} jeans solid" pitchFamily="2" charset="0"/>
              </a:rPr>
              <a:t>.</a:t>
            </a:r>
          </a:p>
          <a:p>
            <a:endParaRPr lang="en-ZA" sz="1100" dirty="0">
              <a:latin typeface="{skinny} jeans solid" pitchFamily="2" charset="0"/>
            </a:endParaRPr>
          </a:p>
          <a:p>
            <a:r>
              <a:rPr lang="en-ZA" sz="1100" dirty="0" err="1">
                <a:latin typeface="{skinny} jeans solid" pitchFamily="2" charset="0"/>
              </a:rPr>
              <a:t>Sekere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woorde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kry</a:t>
            </a:r>
            <a:r>
              <a:rPr lang="en-ZA" sz="1100" dirty="0">
                <a:latin typeface="{skinny} jeans solid" pitchFamily="2" charset="0"/>
              </a:rPr>
              <a:t> </a:t>
            </a:r>
          </a:p>
          <a:p>
            <a:r>
              <a:rPr lang="en-ZA" sz="1100" dirty="0">
                <a:latin typeface="{skinny} jeans solid" pitchFamily="2" charset="0"/>
              </a:rPr>
              <a:t>‘n </a:t>
            </a:r>
            <a:r>
              <a:rPr lang="en-ZA" sz="1100" dirty="0" err="1">
                <a:latin typeface="{skinny} jeans solid" pitchFamily="2" charset="0"/>
              </a:rPr>
              <a:t>ekstra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betekenis</a:t>
            </a:r>
            <a:endParaRPr lang="en-ZA" sz="1100" dirty="0">
              <a:latin typeface="{skinny} jeans solid" pitchFamily="2" charset="0"/>
            </a:endParaRPr>
          </a:p>
          <a:p>
            <a:r>
              <a:rPr lang="en-ZA" sz="1100" b="1" dirty="0">
                <a:latin typeface="{skinny} jeans solid" pitchFamily="2" charset="0"/>
              </a:rPr>
              <a:t>HOOG </a:t>
            </a:r>
            <a:r>
              <a:rPr lang="en-ZA" sz="1100" dirty="0">
                <a:latin typeface="{skinny} jeans solid" pitchFamily="2" charset="0"/>
              </a:rPr>
              <a:t>is </a:t>
            </a:r>
            <a:r>
              <a:rPr lang="en-ZA" sz="1100" dirty="0" err="1">
                <a:latin typeface="{skinny} jeans solid" pitchFamily="2" charset="0"/>
              </a:rPr>
              <a:t>nie</a:t>
            </a:r>
            <a:r>
              <a:rPr lang="en-ZA" sz="1100" dirty="0">
                <a:latin typeface="{skinny} jeans solid" pitchFamily="2" charset="0"/>
              </a:rPr>
              <a:t> net </a:t>
            </a:r>
          </a:p>
          <a:p>
            <a:r>
              <a:rPr lang="en-ZA" sz="1100" dirty="0" err="1">
                <a:latin typeface="{skinny} jeans solid" pitchFamily="2" charset="0"/>
              </a:rPr>
              <a:t>Daarbo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waar</a:t>
            </a:r>
            <a:r>
              <a:rPr lang="en-ZA" sz="1100" dirty="0">
                <a:latin typeface="{skinny} jeans solid" pitchFamily="2" charset="0"/>
              </a:rPr>
              <a:t> die </a:t>
            </a:r>
            <a:r>
              <a:rPr lang="en-ZA" sz="1100" dirty="0" err="1">
                <a:latin typeface="{skinny} jeans solid" pitchFamily="2" charset="0"/>
              </a:rPr>
              <a:t>sterre</a:t>
            </a:r>
            <a:r>
              <a:rPr lang="en-ZA" sz="1100" dirty="0">
                <a:latin typeface="{skinny} jeans solid" pitchFamily="2" charset="0"/>
              </a:rPr>
              <a:t> is </a:t>
            </a:r>
            <a:r>
              <a:rPr lang="en-ZA" sz="1100" dirty="0" err="1">
                <a:latin typeface="{skinny} jeans solid" pitchFamily="2" charset="0"/>
              </a:rPr>
              <a:t>nie</a:t>
            </a:r>
            <a:r>
              <a:rPr lang="en-ZA" sz="1100" dirty="0">
                <a:latin typeface="{skinny} jeans solid" pitchFamily="2" charset="0"/>
              </a:rPr>
              <a:t>.</a:t>
            </a:r>
          </a:p>
          <a:p>
            <a:r>
              <a:rPr lang="en-ZA" sz="1100" b="1" dirty="0">
                <a:latin typeface="{skinny} jeans solid" pitchFamily="2" charset="0"/>
              </a:rPr>
              <a:t>LAAG </a:t>
            </a:r>
            <a:r>
              <a:rPr lang="en-ZA" sz="1100" dirty="0">
                <a:latin typeface="{skinny} jeans solid" pitchFamily="2" charset="0"/>
              </a:rPr>
              <a:t>is </a:t>
            </a:r>
            <a:r>
              <a:rPr lang="en-ZA" sz="1100" dirty="0" err="1">
                <a:latin typeface="{skinny} jeans solid" pitchFamily="2" charset="0"/>
              </a:rPr>
              <a:t>nie</a:t>
            </a:r>
            <a:r>
              <a:rPr lang="en-ZA" sz="1100" dirty="0">
                <a:latin typeface="{skinny} jeans solid" pitchFamily="2" charset="0"/>
              </a:rPr>
              <a:t> maar net </a:t>
            </a:r>
            <a:r>
              <a:rPr lang="en-ZA" sz="1100" dirty="0" err="1">
                <a:latin typeface="{skinny} jeans solid" pitchFamily="2" charset="0"/>
              </a:rPr>
              <a:t>hier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onder</a:t>
            </a:r>
            <a:r>
              <a:rPr lang="en-ZA" sz="1100" dirty="0">
                <a:latin typeface="{skinny} jeans solid" pitchFamily="2" charset="0"/>
              </a:rPr>
              <a:t> by my </a:t>
            </a:r>
            <a:r>
              <a:rPr lang="en-ZA" sz="1100" dirty="0" err="1">
                <a:latin typeface="{skinny} jeans solid" pitchFamily="2" charset="0"/>
              </a:rPr>
              <a:t>voetjies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nie</a:t>
            </a:r>
            <a:r>
              <a:rPr lang="en-ZA" sz="1100" dirty="0">
                <a:latin typeface="{skinny} jeans solid" pitchFamily="2" charset="0"/>
              </a:rPr>
              <a:t>.</a:t>
            </a:r>
          </a:p>
          <a:p>
            <a:r>
              <a:rPr lang="en-ZA" sz="1100" b="1" dirty="0">
                <a:latin typeface="{skinny} jeans solid" pitchFamily="2" charset="0"/>
              </a:rPr>
              <a:t>HOOG </a:t>
            </a:r>
            <a:r>
              <a:rPr lang="en-ZA" sz="1100" dirty="0">
                <a:latin typeface="{skinny} jeans solid" pitchFamily="2" charset="0"/>
              </a:rPr>
              <a:t>word ‘n </a:t>
            </a:r>
            <a:r>
              <a:rPr lang="en-ZA" sz="1100" dirty="0" err="1">
                <a:latin typeface="{skinny} jeans solid" pitchFamily="2" charset="0"/>
              </a:rPr>
              <a:t>aanslag</a:t>
            </a:r>
            <a:r>
              <a:rPr lang="en-ZA" sz="1100" dirty="0">
                <a:latin typeface="{skinny} jeans solid" pitchFamily="2" charset="0"/>
              </a:rPr>
              <a:t> </a:t>
            </a:r>
          </a:p>
          <a:p>
            <a:r>
              <a:rPr lang="en-ZA" sz="1100" dirty="0">
                <a:latin typeface="{skinny} jeans solid" pitchFamily="2" charset="0"/>
              </a:rPr>
              <a:t>op my </a:t>
            </a:r>
            <a:r>
              <a:rPr lang="en-ZA" sz="1100" dirty="0" err="1">
                <a:latin typeface="{skinny} jeans solid" pitchFamily="2" charset="0"/>
              </a:rPr>
              <a:t>kosbare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lewe</a:t>
            </a:r>
            <a:r>
              <a:rPr lang="en-ZA" sz="1100" dirty="0">
                <a:latin typeface="{skinny} jeans solid" pitchFamily="2" charset="0"/>
              </a:rPr>
              <a:t>….</a:t>
            </a:r>
          </a:p>
          <a:p>
            <a:r>
              <a:rPr lang="en-ZA" sz="1100" dirty="0" err="1">
                <a:latin typeface="{skinny} jeans solid" pitchFamily="2" charset="0"/>
              </a:rPr>
              <a:t>en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b="1" dirty="0">
                <a:latin typeface="{skinny} jeans solid" pitchFamily="2" charset="0"/>
              </a:rPr>
              <a:t>LAAG </a:t>
            </a:r>
            <a:r>
              <a:rPr lang="en-ZA" sz="1100" dirty="0">
                <a:latin typeface="{skinny} jeans solid" pitchFamily="2" charset="0"/>
              </a:rPr>
              <a:t>word ‘n </a:t>
            </a:r>
            <a:r>
              <a:rPr lang="en-ZA" sz="1100" dirty="0" err="1">
                <a:latin typeface="{skinny} jeans solid" pitchFamily="2" charset="0"/>
              </a:rPr>
              <a:t>verskrikking</a:t>
            </a:r>
            <a:r>
              <a:rPr lang="en-ZA" sz="1100" b="1" dirty="0">
                <a:latin typeface="{skinny} jeans solid" pitchFamily="2" charset="0"/>
              </a:rPr>
              <a:t>..</a:t>
            </a:r>
          </a:p>
          <a:p>
            <a:r>
              <a:rPr lang="en-ZA" sz="1100" dirty="0">
                <a:latin typeface="{skinny} jeans solid" pitchFamily="2" charset="0"/>
              </a:rPr>
              <a:t>die </a:t>
            </a:r>
            <a:r>
              <a:rPr lang="en-ZA" sz="1100" dirty="0" err="1">
                <a:latin typeface="{skinny} jeans solid" pitchFamily="2" charset="0"/>
              </a:rPr>
              <a:t>grypende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kloue</a:t>
            </a:r>
            <a:r>
              <a:rPr lang="en-ZA" sz="1100" dirty="0">
                <a:latin typeface="{skinny} jeans solid" pitchFamily="2" charset="0"/>
              </a:rPr>
              <a:t> van </a:t>
            </a:r>
          </a:p>
          <a:p>
            <a:r>
              <a:rPr lang="en-ZA" sz="1100" dirty="0">
                <a:latin typeface="{skinny} jeans solid" pitchFamily="2" charset="0"/>
              </a:rPr>
              <a:t>‘n </a:t>
            </a:r>
            <a:r>
              <a:rPr lang="en-ZA" sz="1100" dirty="0" err="1">
                <a:latin typeface="{skinny} jeans solid" pitchFamily="2" charset="0"/>
              </a:rPr>
              <a:t>koma</a:t>
            </a:r>
            <a:r>
              <a:rPr lang="en-ZA" sz="1100" dirty="0">
                <a:latin typeface="{skinny} jeans solid" pitchFamily="2" charset="0"/>
              </a:rPr>
              <a:t>.</a:t>
            </a:r>
          </a:p>
          <a:p>
            <a:endParaRPr lang="en-ZA" sz="1100" dirty="0">
              <a:latin typeface="{skinny} jeans solid" pitchFamily="2" charset="0"/>
            </a:endParaRPr>
          </a:p>
          <a:p>
            <a:r>
              <a:rPr lang="en-ZA" sz="1100" dirty="0" err="1">
                <a:latin typeface="{skinny} jeans solid" pitchFamily="2" charset="0"/>
              </a:rPr>
              <a:t>Wéét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Juffrou</a:t>
            </a:r>
            <a:r>
              <a:rPr lang="en-ZA" sz="1100" dirty="0">
                <a:latin typeface="{skinny} jeans solid" pitchFamily="2" charset="0"/>
              </a:rPr>
              <a:t> hoe </a:t>
            </a:r>
            <a:r>
              <a:rPr lang="en-ZA" sz="1100" dirty="0" err="1">
                <a:latin typeface="{skinny} jeans solid" pitchFamily="2" charset="0"/>
              </a:rPr>
              <a:t>lyk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b="1" dirty="0">
                <a:latin typeface="{skinny} jeans solid" pitchFamily="2" charset="0"/>
              </a:rPr>
              <a:t>LAAG</a:t>
            </a:r>
            <a:r>
              <a:rPr lang="en-ZA" sz="1100" dirty="0">
                <a:latin typeface="{skinny} jeans solid" pitchFamily="2" charset="0"/>
              </a:rPr>
              <a:t>?</a:t>
            </a:r>
          </a:p>
          <a:p>
            <a:r>
              <a:rPr lang="en-ZA" sz="1100" dirty="0" err="1">
                <a:latin typeface="{skinny} jeans solid" pitchFamily="2" charset="0"/>
              </a:rPr>
              <a:t>Juffrou</a:t>
            </a:r>
            <a:r>
              <a:rPr lang="en-ZA" sz="1100" dirty="0">
                <a:latin typeface="{skinny} jeans solid" pitchFamily="2" charset="0"/>
              </a:rPr>
              <a:t> dis </a:t>
            </a:r>
            <a:r>
              <a:rPr lang="en-ZA" sz="1100" dirty="0" err="1">
                <a:latin typeface="{skinny} jeans solid" pitchFamily="2" charset="0"/>
              </a:rPr>
              <a:t>nie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mooi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nie</a:t>
            </a:r>
            <a:r>
              <a:rPr lang="en-ZA" sz="1100" dirty="0">
                <a:latin typeface="{skinny} jeans solid" pitchFamily="2" charset="0"/>
              </a:rPr>
              <a:t>!</a:t>
            </a:r>
          </a:p>
          <a:p>
            <a:r>
              <a:rPr lang="en-ZA" sz="1100" dirty="0">
                <a:latin typeface="{skinny} jeans solid" pitchFamily="2" charset="0"/>
              </a:rPr>
              <a:t>Dis ‘n </a:t>
            </a:r>
            <a:r>
              <a:rPr lang="en-ZA" sz="1100" dirty="0" err="1">
                <a:latin typeface="{skinny} jeans solid" pitchFamily="2" charset="0"/>
              </a:rPr>
              <a:t>saak</a:t>
            </a:r>
            <a:r>
              <a:rPr lang="en-ZA" sz="1100" dirty="0">
                <a:latin typeface="{skinny} jeans solid" pitchFamily="2" charset="0"/>
              </a:rPr>
              <a:t> van </a:t>
            </a:r>
            <a:r>
              <a:rPr lang="en-ZA" sz="1100" dirty="0" err="1">
                <a:latin typeface="{skinny} jeans solid" pitchFamily="2" charset="0"/>
              </a:rPr>
              <a:t>histerie</a:t>
            </a:r>
            <a:r>
              <a:rPr lang="en-ZA" sz="1100" dirty="0">
                <a:latin typeface="{skinny} jeans solid" pitchFamily="2" charset="0"/>
              </a:rPr>
              <a:t> …..</a:t>
            </a:r>
          </a:p>
          <a:p>
            <a:r>
              <a:rPr lang="en-ZA" sz="1100" dirty="0" err="1">
                <a:latin typeface="{skinny} jeans solid" pitchFamily="2" charset="0"/>
              </a:rPr>
              <a:t>en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angs</a:t>
            </a:r>
            <a:r>
              <a:rPr lang="en-ZA" sz="1100" dirty="0">
                <a:latin typeface="{skinny} jeans solid" pitchFamily="2" charset="0"/>
              </a:rPr>
              <a:t>…</a:t>
            </a:r>
          </a:p>
          <a:p>
            <a:r>
              <a:rPr lang="en-ZA" sz="1100" dirty="0">
                <a:latin typeface="{skinny} jeans solid" pitchFamily="2" charset="0"/>
              </a:rPr>
              <a:t>Dis ‘n </a:t>
            </a:r>
            <a:r>
              <a:rPr lang="en-ZA" sz="1100" dirty="0" err="1">
                <a:latin typeface="{skinny} jeans solid" pitchFamily="2" charset="0"/>
              </a:rPr>
              <a:t>saak</a:t>
            </a:r>
            <a:r>
              <a:rPr lang="en-ZA" sz="1100" dirty="0">
                <a:latin typeface="{skinny} jeans solid" pitchFamily="2" charset="0"/>
              </a:rPr>
              <a:t> van </a:t>
            </a:r>
            <a:r>
              <a:rPr lang="en-ZA" sz="1100" dirty="0" err="1">
                <a:latin typeface="{skinny} jeans solid" pitchFamily="2" charset="0"/>
              </a:rPr>
              <a:t>koue</a:t>
            </a:r>
            <a:r>
              <a:rPr lang="en-ZA" sz="1100" dirty="0">
                <a:latin typeface="{skinny} jeans solid" pitchFamily="2" charset="0"/>
              </a:rPr>
              <a:t> sweet </a:t>
            </a:r>
            <a:r>
              <a:rPr lang="en-ZA" sz="1100" dirty="0" err="1">
                <a:latin typeface="{skinny} jeans solid" pitchFamily="2" charset="0"/>
              </a:rPr>
              <a:t>en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spiere</a:t>
            </a:r>
            <a:r>
              <a:rPr lang="en-ZA" sz="1100" dirty="0">
                <a:latin typeface="{skinny} jeans solid" pitchFamily="2" charset="0"/>
              </a:rPr>
              <a:t> wat </a:t>
            </a:r>
            <a:r>
              <a:rPr lang="en-ZA" sz="1100" dirty="0" err="1">
                <a:latin typeface="{skinny} jeans solid" pitchFamily="2" charset="0"/>
              </a:rPr>
              <a:t>pluk-pluk</a:t>
            </a:r>
            <a:r>
              <a:rPr lang="en-ZA" sz="1100" dirty="0">
                <a:latin typeface="{skinny} jeans solid" pitchFamily="2" charset="0"/>
              </a:rPr>
              <a:t>….</a:t>
            </a:r>
          </a:p>
          <a:p>
            <a:r>
              <a:rPr lang="en-ZA" sz="1100" dirty="0">
                <a:latin typeface="{skinny} jeans solid" pitchFamily="2" charset="0"/>
              </a:rPr>
              <a:t>Dis ‘n </a:t>
            </a:r>
            <a:r>
              <a:rPr lang="en-ZA" sz="1100" dirty="0" err="1">
                <a:latin typeface="{skinny} jeans solid" pitchFamily="2" charset="0"/>
              </a:rPr>
              <a:t>saak</a:t>
            </a:r>
            <a:r>
              <a:rPr lang="en-ZA" sz="1100" dirty="0">
                <a:latin typeface="{skinny} jeans solid" pitchFamily="2" charset="0"/>
              </a:rPr>
              <a:t> van bibber</a:t>
            </a:r>
          </a:p>
          <a:p>
            <a:r>
              <a:rPr lang="en-ZA" sz="1100" dirty="0" err="1">
                <a:latin typeface="{skinny} jeans solid" pitchFamily="2" charset="0"/>
              </a:rPr>
              <a:t>En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duisel</a:t>
            </a:r>
            <a:endParaRPr lang="en-ZA" sz="1100" dirty="0">
              <a:latin typeface="{skinny} jeans solid" pitchFamily="2" charset="0"/>
            </a:endParaRPr>
          </a:p>
          <a:p>
            <a:r>
              <a:rPr lang="en-ZA" sz="1100" dirty="0" err="1">
                <a:latin typeface="{skinny} jeans solid" pitchFamily="2" charset="0"/>
              </a:rPr>
              <a:t>Juffrou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wil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dit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nie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sien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nie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>
                <a:sym typeface="Wingdings" panose="05000000000000000000" pitchFamily="2" charset="2"/>
              </a:rPr>
              <a:t></a:t>
            </a:r>
            <a:endParaRPr lang="en-ZA" sz="11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BD5CEAF-B048-4CA0-9E80-130735ACA16E}"/>
              </a:ext>
            </a:extLst>
          </p:cNvPr>
          <p:cNvSpPr txBox="1"/>
          <p:nvPr/>
        </p:nvSpPr>
        <p:spPr>
          <a:xfrm>
            <a:off x="4940770" y="629980"/>
            <a:ext cx="1741566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dirty="0"/>
              <a:t>-3-</a:t>
            </a:r>
          </a:p>
          <a:p>
            <a:endParaRPr lang="en-ZA" sz="1100" dirty="0"/>
          </a:p>
          <a:p>
            <a:r>
              <a:rPr lang="en-ZA" sz="1100" dirty="0">
                <a:latin typeface="{skinny} jeans solid" pitchFamily="2" charset="0"/>
              </a:rPr>
              <a:t>Dis </a:t>
            </a:r>
            <a:r>
              <a:rPr lang="en-ZA" sz="1100" dirty="0" err="1">
                <a:latin typeface="{skinny} jeans solid" pitchFamily="2" charset="0"/>
              </a:rPr>
              <a:t>hoekom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ek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moet</a:t>
            </a:r>
            <a:r>
              <a:rPr lang="en-ZA" sz="1100" dirty="0">
                <a:latin typeface="{skinny} jeans solid" pitchFamily="2" charset="0"/>
              </a:rPr>
              <a:t> </a:t>
            </a:r>
          </a:p>
          <a:p>
            <a:r>
              <a:rPr lang="en-ZA" sz="1100" dirty="0" err="1">
                <a:latin typeface="{skinny} jeans solid" pitchFamily="2" charset="0"/>
              </a:rPr>
              <a:t>toets</a:t>
            </a:r>
            <a:r>
              <a:rPr lang="en-ZA" sz="1100" dirty="0">
                <a:latin typeface="{skinny} jeans solid" pitchFamily="2" charset="0"/>
              </a:rPr>
              <a:t>, </a:t>
            </a:r>
            <a:r>
              <a:rPr lang="en-ZA" sz="1100" dirty="0" err="1">
                <a:latin typeface="{skinny} jeans solid" pitchFamily="2" charset="0"/>
              </a:rPr>
              <a:t>Juffrou</a:t>
            </a:r>
            <a:endParaRPr lang="en-ZA" sz="1100" dirty="0">
              <a:latin typeface="{skinny} jeans solid" pitchFamily="2" charset="0"/>
            </a:endParaRPr>
          </a:p>
          <a:p>
            <a:r>
              <a:rPr lang="en-ZA" sz="1100" dirty="0" err="1">
                <a:latin typeface="{skinny} jeans solid" pitchFamily="2" charset="0"/>
              </a:rPr>
              <a:t>sal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Juffrou</a:t>
            </a:r>
            <a:r>
              <a:rPr lang="en-ZA" sz="1100" dirty="0">
                <a:latin typeface="{skinny} jeans solid" pitchFamily="2" charset="0"/>
              </a:rPr>
              <a:t> my help?</a:t>
            </a:r>
          </a:p>
          <a:p>
            <a:r>
              <a:rPr lang="en-ZA" sz="1100" dirty="0">
                <a:latin typeface="{skinny} jeans solid" pitchFamily="2" charset="0"/>
              </a:rPr>
              <a:t>Al is </a:t>
            </a:r>
            <a:r>
              <a:rPr lang="en-ZA" sz="1100" dirty="0" err="1">
                <a:latin typeface="{skinny} jeans solid" pitchFamily="2" charset="0"/>
              </a:rPr>
              <a:t>dit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tien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keer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onnodig</a:t>
            </a:r>
            <a:endParaRPr lang="en-ZA" sz="1100" dirty="0">
              <a:latin typeface="{skinny} jeans solid" pitchFamily="2" charset="0"/>
            </a:endParaRPr>
          </a:p>
          <a:p>
            <a:r>
              <a:rPr lang="en-ZA" sz="1100" dirty="0">
                <a:latin typeface="{skinny} jeans solid" pitchFamily="2" charset="0"/>
              </a:rPr>
              <a:t>Dan </a:t>
            </a:r>
            <a:r>
              <a:rPr lang="en-ZA" sz="1100" dirty="0" err="1">
                <a:latin typeface="{skinny} jeans solid" pitchFamily="2" charset="0"/>
              </a:rPr>
              <a:t>ter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wille</a:t>
            </a:r>
            <a:r>
              <a:rPr lang="en-ZA" sz="1100" dirty="0">
                <a:latin typeface="{skinny} jeans solid" pitchFamily="2" charset="0"/>
              </a:rPr>
              <a:t> van </a:t>
            </a:r>
            <a:r>
              <a:rPr lang="en-ZA" sz="1100" dirty="0" err="1">
                <a:latin typeface="{skinny} jeans solid" pitchFamily="2" charset="0"/>
              </a:rPr>
              <a:t>daardie</a:t>
            </a:r>
            <a:endParaRPr lang="en-ZA" sz="1100" dirty="0">
              <a:latin typeface="{skinny} jeans solid" pitchFamily="2" charset="0"/>
            </a:endParaRPr>
          </a:p>
          <a:p>
            <a:r>
              <a:rPr lang="en-ZA" sz="1100" dirty="0" err="1">
                <a:latin typeface="{skinny} jeans solid" pitchFamily="2" charset="0"/>
              </a:rPr>
              <a:t>Één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keer</a:t>
            </a:r>
            <a:r>
              <a:rPr lang="en-ZA" sz="1100" dirty="0">
                <a:latin typeface="{skinny} jeans solid" pitchFamily="2" charset="0"/>
              </a:rPr>
              <a:t>…</a:t>
            </a:r>
          </a:p>
          <a:p>
            <a:r>
              <a:rPr lang="en-ZA" sz="1100" dirty="0" err="1">
                <a:latin typeface="{skinny} jeans solid" pitchFamily="2" charset="0"/>
              </a:rPr>
              <a:t>En</a:t>
            </a:r>
            <a:r>
              <a:rPr lang="en-ZA" sz="1100" dirty="0">
                <a:latin typeface="{skinny} jeans solid" pitchFamily="2" charset="0"/>
              </a:rPr>
              <a:t> dan </a:t>
            </a:r>
            <a:r>
              <a:rPr lang="en-ZA" sz="1100" dirty="0" err="1">
                <a:latin typeface="{skinny} jeans solid" pitchFamily="2" charset="0"/>
              </a:rPr>
              <a:t>moet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ek</a:t>
            </a:r>
            <a:r>
              <a:rPr lang="en-ZA" sz="1100" dirty="0">
                <a:latin typeface="{skinny} jeans solid" pitchFamily="2" charset="0"/>
              </a:rPr>
              <a:t> </a:t>
            </a:r>
          </a:p>
          <a:p>
            <a:r>
              <a:rPr lang="en-ZA" sz="1100" dirty="0" err="1">
                <a:latin typeface="{skinny} jeans solid" pitchFamily="2" charset="0"/>
              </a:rPr>
              <a:t>Iets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eet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Juffrou</a:t>
            </a:r>
            <a:endParaRPr lang="en-ZA" sz="1100" dirty="0">
              <a:latin typeface="{skinny} jeans solid" pitchFamily="2" charset="0"/>
            </a:endParaRPr>
          </a:p>
          <a:p>
            <a:r>
              <a:rPr lang="en-ZA" sz="1100" dirty="0">
                <a:latin typeface="{skinny} jeans solid" pitchFamily="2" charset="0"/>
              </a:rPr>
              <a:t>Al is </a:t>
            </a:r>
            <a:r>
              <a:rPr lang="en-ZA" sz="1100" dirty="0" err="1">
                <a:latin typeface="{skinny} jeans solid" pitchFamily="2" charset="0"/>
              </a:rPr>
              <a:t>dit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nog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nie</a:t>
            </a:r>
            <a:r>
              <a:rPr lang="en-ZA" sz="1100" dirty="0">
                <a:latin typeface="{skinny} jeans solid" pitchFamily="2" charset="0"/>
              </a:rPr>
              <a:t> </a:t>
            </a:r>
          </a:p>
          <a:p>
            <a:r>
              <a:rPr lang="en-ZA" sz="1100" dirty="0" err="1">
                <a:latin typeface="{skinny} jeans solid" pitchFamily="2" charset="0"/>
              </a:rPr>
              <a:t>Eers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speeltyd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nie</a:t>
            </a:r>
            <a:r>
              <a:rPr lang="en-ZA" sz="1100" dirty="0">
                <a:latin typeface="{skinny} jeans solid" pitchFamily="2" charset="0"/>
              </a:rPr>
              <a:t>.</a:t>
            </a:r>
          </a:p>
          <a:p>
            <a:endParaRPr lang="en-ZA" sz="1100" dirty="0">
              <a:latin typeface="{skinny} jeans solid" pitchFamily="2" charset="0"/>
            </a:endParaRPr>
          </a:p>
          <a:p>
            <a:r>
              <a:rPr lang="en-ZA" sz="1100" dirty="0">
                <a:latin typeface="{skinny} jeans solid" pitchFamily="2" charset="0"/>
              </a:rPr>
              <a:t>Ag </a:t>
            </a:r>
            <a:r>
              <a:rPr lang="en-ZA" sz="1100" dirty="0" err="1">
                <a:latin typeface="{skinny} jeans solid" pitchFamily="2" charset="0"/>
              </a:rPr>
              <a:t>Juffrou</a:t>
            </a:r>
            <a:r>
              <a:rPr lang="en-ZA" sz="1100" dirty="0">
                <a:latin typeface="{skinny} jeans solid" pitchFamily="2" charset="0"/>
              </a:rPr>
              <a:t>, </a:t>
            </a:r>
            <a:r>
              <a:rPr lang="en-ZA" sz="1100" dirty="0" err="1">
                <a:latin typeface="{skinny} jeans solid" pitchFamily="2" charset="0"/>
              </a:rPr>
              <a:t>ek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verstáán</a:t>
            </a:r>
            <a:endParaRPr lang="en-ZA" sz="1100" dirty="0">
              <a:latin typeface="{skinny} jeans solid" pitchFamily="2" charset="0"/>
            </a:endParaRPr>
          </a:p>
          <a:p>
            <a:r>
              <a:rPr lang="en-ZA" sz="1100" dirty="0">
                <a:latin typeface="{skinny} jeans solid" pitchFamily="2" charset="0"/>
              </a:rPr>
              <a:t>Ook </a:t>
            </a:r>
            <a:r>
              <a:rPr lang="en-ZA" sz="1100" dirty="0" err="1">
                <a:latin typeface="{skinny} jeans solid" pitchFamily="2" charset="0"/>
              </a:rPr>
              <a:t>jou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frustrasie</a:t>
            </a:r>
            <a:r>
              <a:rPr lang="en-ZA" sz="1100" dirty="0">
                <a:latin typeface="{skinny} jeans solid" pitchFamily="2" charset="0"/>
              </a:rPr>
              <a:t>.</a:t>
            </a:r>
          </a:p>
          <a:p>
            <a:r>
              <a:rPr lang="en-ZA" sz="1100" dirty="0" err="1">
                <a:latin typeface="{skinny} jeans solid" pitchFamily="2" charset="0"/>
              </a:rPr>
              <a:t>Ek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wil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nie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jou</a:t>
            </a:r>
            <a:r>
              <a:rPr lang="en-ZA" sz="1100" dirty="0">
                <a:latin typeface="{skinny} jeans solid" pitchFamily="2" charset="0"/>
              </a:rPr>
              <a:t> les</a:t>
            </a:r>
          </a:p>
          <a:p>
            <a:r>
              <a:rPr lang="en-ZA" sz="1100" dirty="0" err="1">
                <a:latin typeface="{skinny} jeans solid" pitchFamily="2" charset="0"/>
              </a:rPr>
              <a:t>Onderbreek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nie</a:t>
            </a:r>
            <a:r>
              <a:rPr lang="en-ZA" sz="1100" dirty="0">
                <a:latin typeface="{skinny} jeans solid" pitchFamily="2" charset="0"/>
              </a:rPr>
              <a:t>.</a:t>
            </a:r>
          </a:p>
          <a:p>
            <a:r>
              <a:rPr lang="en-ZA" sz="1100" dirty="0" err="1">
                <a:latin typeface="{skinny} jeans solid" pitchFamily="2" charset="0"/>
              </a:rPr>
              <a:t>Ek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wil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nie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kou</a:t>
            </a:r>
            <a:r>
              <a:rPr lang="en-ZA" sz="1100" dirty="0">
                <a:latin typeface="{skinny} jeans solid" pitchFamily="2" charset="0"/>
              </a:rPr>
              <a:t> as </a:t>
            </a:r>
            <a:r>
              <a:rPr lang="en-ZA" sz="1100" dirty="0" err="1">
                <a:latin typeface="{skinny} jeans solid" pitchFamily="2" charset="0"/>
              </a:rPr>
              <a:t>almal</a:t>
            </a:r>
            <a:endParaRPr lang="en-ZA" sz="1100" dirty="0">
              <a:latin typeface="{skinny} jeans solid" pitchFamily="2" charset="0"/>
            </a:endParaRPr>
          </a:p>
          <a:p>
            <a:r>
              <a:rPr lang="en-ZA" sz="1100" dirty="0" err="1">
                <a:latin typeface="{skinny} jeans solid" pitchFamily="2" charset="0"/>
              </a:rPr>
              <a:t>Vir</a:t>
            </a:r>
            <a:r>
              <a:rPr lang="en-ZA" sz="1100" dirty="0">
                <a:latin typeface="{skinny} jeans solid" pitchFamily="2" charset="0"/>
              </a:rPr>
              <a:t> my </a:t>
            </a:r>
            <a:r>
              <a:rPr lang="en-ZA" sz="1100" dirty="0" err="1">
                <a:latin typeface="{skinny} jeans solid" pitchFamily="2" charset="0"/>
              </a:rPr>
              <a:t>kyk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nie</a:t>
            </a:r>
            <a:r>
              <a:rPr lang="en-ZA" sz="1100" dirty="0">
                <a:latin typeface="{skinny} jeans solid" pitchFamily="2" charset="0"/>
              </a:rPr>
              <a:t>!</a:t>
            </a:r>
          </a:p>
          <a:p>
            <a:endParaRPr lang="en-ZA" sz="1100" dirty="0">
              <a:latin typeface="{skinny} jeans solid" pitchFamily="2" charset="0"/>
            </a:endParaRPr>
          </a:p>
          <a:p>
            <a:r>
              <a:rPr lang="en-ZA" sz="1100" dirty="0">
                <a:latin typeface="{skinny} jeans solid" pitchFamily="2" charset="0"/>
              </a:rPr>
              <a:t>Om </a:t>
            </a:r>
            <a:r>
              <a:rPr lang="en-ZA" sz="1100" dirty="0" err="1">
                <a:latin typeface="{skinny} jeans solid" pitchFamily="2" charset="0"/>
              </a:rPr>
              <a:t>eerlik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te</a:t>
            </a:r>
            <a:r>
              <a:rPr lang="en-ZA" sz="1100" dirty="0">
                <a:latin typeface="{skinny} jeans solid" pitchFamily="2" charset="0"/>
              </a:rPr>
              <a:t> wees, </a:t>
            </a:r>
            <a:r>
              <a:rPr lang="en-ZA" sz="1100" dirty="0" err="1">
                <a:latin typeface="{skinny} jeans solid" pitchFamily="2" charset="0"/>
              </a:rPr>
              <a:t>Juffrou</a:t>
            </a:r>
            <a:endParaRPr lang="en-ZA" sz="1100" dirty="0">
              <a:latin typeface="{skinny} jeans solid" pitchFamily="2" charset="0"/>
            </a:endParaRPr>
          </a:p>
          <a:p>
            <a:r>
              <a:rPr lang="en-ZA" sz="1100" dirty="0" err="1">
                <a:latin typeface="{skinny} jeans solid" pitchFamily="2" charset="0"/>
              </a:rPr>
              <a:t>eintlik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wil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ek</a:t>
            </a:r>
            <a:r>
              <a:rPr lang="en-ZA" sz="1100" dirty="0">
                <a:latin typeface="{skinny} jeans solid" pitchFamily="2" charset="0"/>
              </a:rPr>
              <a:t> </a:t>
            </a:r>
          </a:p>
          <a:p>
            <a:r>
              <a:rPr lang="en-ZA" sz="1100" dirty="0" err="1">
                <a:latin typeface="{skinny} jeans solid" pitchFamily="2" charset="0"/>
              </a:rPr>
              <a:t>hierdie</a:t>
            </a:r>
            <a:r>
              <a:rPr lang="en-ZA" sz="1100" dirty="0">
                <a:latin typeface="{skinny} jeans solid" pitchFamily="2" charset="0"/>
              </a:rPr>
              <a:t> hele</a:t>
            </a:r>
          </a:p>
          <a:p>
            <a:r>
              <a:rPr lang="en-ZA" sz="1100" dirty="0">
                <a:latin typeface="{skinny} jeans solid" pitchFamily="2" charset="0"/>
              </a:rPr>
              <a:t>diabetes-ding</a:t>
            </a:r>
          </a:p>
          <a:p>
            <a:r>
              <a:rPr lang="en-ZA" sz="1100" dirty="0" err="1">
                <a:latin typeface="{skinny} jeans solid" pitchFamily="2" charset="0"/>
              </a:rPr>
              <a:t>nie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hê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nie</a:t>
            </a:r>
            <a:r>
              <a:rPr lang="en-ZA" sz="1100" dirty="0">
                <a:latin typeface="{skinny} jeans solid" pitchFamily="2" charset="0"/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2CC9ACE-0A26-44F5-A10A-9F10EEBB3A4A}"/>
              </a:ext>
            </a:extLst>
          </p:cNvPr>
          <p:cNvSpPr txBox="1"/>
          <p:nvPr/>
        </p:nvSpPr>
        <p:spPr>
          <a:xfrm>
            <a:off x="7194047" y="629980"/>
            <a:ext cx="1741566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dirty="0"/>
              <a:t>-4-</a:t>
            </a:r>
          </a:p>
          <a:p>
            <a:pPr algn="ctr"/>
            <a:endParaRPr lang="en-ZA" sz="1200" dirty="0"/>
          </a:p>
          <a:p>
            <a:r>
              <a:rPr lang="en-ZA" sz="1100" dirty="0">
                <a:latin typeface="{skinny} jeans solid" pitchFamily="2" charset="0"/>
              </a:rPr>
              <a:t>Maar </a:t>
            </a:r>
            <a:r>
              <a:rPr lang="en-ZA" sz="1100" dirty="0" err="1">
                <a:latin typeface="{skinny} jeans solid" pitchFamily="2" charset="0"/>
              </a:rPr>
              <a:t>weet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Juffrou</a:t>
            </a:r>
            <a:r>
              <a:rPr lang="en-ZA" sz="1100" dirty="0">
                <a:latin typeface="{skinny} jeans solid" pitchFamily="2" charset="0"/>
              </a:rPr>
              <a:t>,</a:t>
            </a:r>
          </a:p>
          <a:p>
            <a:r>
              <a:rPr lang="en-ZA" sz="1100" dirty="0" err="1">
                <a:latin typeface="{skinny} jeans solid" pitchFamily="2" charset="0"/>
              </a:rPr>
              <a:t>saam</a:t>
            </a:r>
            <a:r>
              <a:rPr lang="en-ZA" sz="1100" dirty="0">
                <a:latin typeface="{skinny} jeans solid" pitchFamily="2" charset="0"/>
              </a:rPr>
              <a:t> met die </a:t>
            </a:r>
            <a:r>
              <a:rPr lang="en-ZA" sz="1100" dirty="0" err="1">
                <a:latin typeface="{skinny} jeans solid" pitchFamily="2" charset="0"/>
              </a:rPr>
              <a:t>prikke</a:t>
            </a:r>
            <a:endParaRPr lang="en-ZA" sz="1100" dirty="0">
              <a:latin typeface="{skinny} jeans solid" pitchFamily="2" charset="0"/>
            </a:endParaRPr>
          </a:p>
          <a:p>
            <a:r>
              <a:rPr lang="en-ZA" sz="1100" dirty="0">
                <a:latin typeface="{skinny} jeans solid" pitchFamily="2" charset="0"/>
              </a:rPr>
              <a:t>op die </a:t>
            </a:r>
            <a:r>
              <a:rPr lang="en-ZA" sz="1100" dirty="0" err="1">
                <a:latin typeface="{skinny} jeans solid" pitchFamily="2" charset="0"/>
              </a:rPr>
              <a:t>punte</a:t>
            </a:r>
            <a:endParaRPr lang="en-ZA" sz="1100" dirty="0">
              <a:latin typeface="{skinny} jeans solid" pitchFamily="2" charset="0"/>
            </a:endParaRPr>
          </a:p>
          <a:p>
            <a:r>
              <a:rPr lang="en-ZA" sz="1100" dirty="0">
                <a:latin typeface="{skinny} jeans solid" pitchFamily="2" charset="0"/>
              </a:rPr>
              <a:t>van my </a:t>
            </a:r>
            <a:r>
              <a:rPr lang="en-ZA" sz="1100" dirty="0" err="1">
                <a:latin typeface="{skinny} jeans solid" pitchFamily="2" charset="0"/>
              </a:rPr>
              <a:t>vingers</a:t>
            </a:r>
            <a:r>
              <a:rPr lang="en-ZA" sz="1100" dirty="0">
                <a:latin typeface="{skinny} jeans solid" pitchFamily="2" charset="0"/>
              </a:rPr>
              <a:t>,</a:t>
            </a:r>
          </a:p>
          <a:p>
            <a:r>
              <a:rPr lang="en-ZA" sz="1100" dirty="0" err="1">
                <a:latin typeface="{skinny} jeans solid" pitchFamily="2" charset="0"/>
              </a:rPr>
              <a:t>saam</a:t>
            </a:r>
            <a:r>
              <a:rPr lang="en-ZA" sz="1100" dirty="0">
                <a:latin typeface="{skinny} jeans solid" pitchFamily="2" charset="0"/>
              </a:rPr>
              <a:t> met die </a:t>
            </a:r>
          </a:p>
          <a:p>
            <a:r>
              <a:rPr lang="en-ZA" sz="1100" dirty="0" err="1">
                <a:latin typeface="{skinny} jeans solid" pitchFamily="2" charset="0"/>
              </a:rPr>
              <a:t>hoog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en</a:t>
            </a:r>
            <a:r>
              <a:rPr lang="en-ZA" sz="1100" dirty="0">
                <a:latin typeface="{skinny} jeans solid" pitchFamily="2" charset="0"/>
              </a:rPr>
              <a:t> die lag</a:t>
            </a:r>
          </a:p>
          <a:p>
            <a:r>
              <a:rPr lang="en-ZA" sz="1100" dirty="0" err="1">
                <a:latin typeface="{skinny} jeans solid" pitchFamily="2" charset="0"/>
              </a:rPr>
              <a:t>en</a:t>
            </a:r>
            <a:r>
              <a:rPr lang="en-ZA" sz="1100" dirty="0">
                <a:latin typeface="{skinny} jeans solid" pitchFamily="2" charset="0"/>
              </a:rPr>
              <a:t> die </a:t>
            </a:r>
            <a:r>
              <a:rPr lang="en-ZA" sz="1100" dirty="0" err="1">
                <a:latin typeface="{skinny} jeans solid" pitchFamily="2" charset="0"/>
              </a:rPr>
              <a:t>spuite</a:t>
            </a:r>
            <a:r>
              <a:rPr lang="en-ZA" sz="1100" dirty="0">
                <a:latin typeface="{skinny} jeans solid" pitchFamily="2" charset="0"/>
              </a:rPr>
              <a:t> </a:t>
            </a:r>
          </a:p>
          <a:p>
            <a:r>
              <a:rPr lang="en-ZA" sz="1100" dirty="0">
                <a:latin typeface="{skinny} jeans solid" pitchFamily="2" charset="0"/>
              </a:rPr>
              <a:t>op my </a:t>
            </a:r>
            <a:r>
              <a:rPr lang="en-ZA" sz="1100" dirty="0" err="1">
                <a:latin typeface="{skinny} jeans solid" pitchFamily="2" charset="0"/>
              </a:rPr>
              <a:t>maag</a:t>
            </a:r>
            <a:r>
              <a:rPr lang="en-ZA" sz="1100" dirty="0">
                <a:latin typeface="{skinny} jeans solid" pitchFamily="2" charset="0"/>
              </a:rPr>
              <a:t>,</a:t>
            </a:r>
          </a:p>
          <a:p>
            <a:r>
              <a:rPr lang="en-ZA" sz="1100" dirty="0">
                <a:latin typeface="{skinny} jeans solid" pitchFamily="2" charset="0"/>
              </a:rPr>
              <a:t>het </a:t>
            </a:r>
            <a:r>
              <a:rPr lang="en-ZA" sz="1100" dirty="0" err="1">
                <a:latin typeface="{skinny} jeans solid" pitchFamily="2" charset="0"/>
              </a:rPr>
              <a:t>ook</a:t>
            </a:r>
            <a:r>
              <a:rPr lang="en-ZA" sz="1100" dirty="0">
                <a:latin typeface="{skinny} jeans solid" pitchFamily="2" charset="0"/>
              </a:rPr>
              <a:t> die </a:t>
            </a:r>
          </a:p>
          <a:p>
            <a:r>
              <a:rPr lang="en-ZA" sz="1100" dirty="0" err="1">
                <a:latin typeface="{skinny} jeans solid" pitchFamily="2" charset="0"/>
              </a:rPr>
              <a:t>aanvaarding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gekom</a:t>
            </a:r>
            <a:r>
              <a:rPr lang="en-ZA" sz="1100" dirty="0">
                <a:latin typeface="{skinny} jeans solid" pitchFamily="2" charset="0"/>
              </a:rPr>
              <a:t>…</a:t>
            </a:r>
          </a:p>
          <a:p>
            <a:r>
              <a:rPr lang="en-ZA" sz="1100" dirty="0">
                <a:latin typeface="{skinny} jeans solid" pitchFamily="2" charset="0"/>
              </a:rPr>
              <a:t>‘n </a:t>
            </a:r>
            <a:r>
              <a:rPr lang="en-ZA" sz="1100" dirty="0" err="1">
                <a:latin typeface="{skinny} jeans solid" pitchFamily="2" charset="0"/>
              </a:rPr>
              <a:t>realisme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ver</a:t>
            </a:r>
            <a:endParaRPr lang="en-ZA" sz="1100" dirty="0">
              <a:latin typeface="{skinny} jeans solid" pitchFamily="2" charset="0"/>
            </a:endParaRPr>
          </a:p>
          <a:p>
            <a:r>
              <a:rPr lang="en-ZA" sz="1100" dirty="0" err="1">
                <a:latin typeface="{skinny} jeans solid" pitchFamily="2" charset="0"/>
              </a:rPr>
              <a:t>bo</a:t>
            </a:r>
            <a:r>
              <a:rPr lang="en-ZA" sz="1100" dirty="0">
                <a:latin typeface="{skinny} jeans solid" pitchFamily="2" charset="0"/>
              </a:rPr>
              <a:t> die </a:t>
            </a:r>
            <a:r>
              <a:rPr lang="en-ZA" sz="1100" dirty="0" err="1">
                <a:latin typeface="{skinny} jeans solid" pitchFamily="2" charset="0"/>
              </a:rPr>
              <a:t>jare</a:t>
            </a:r>
            <a:r>
              <a:rPr lang="en-ZA" sz="1100" dirty="0">
                <a:latin typeface="{skinny} jeans solid" pitchFamily="2" charset="0"/>
              </a:rPr>
              <a:t> van </a:t>
            </a:r>
          </a:p>
          <a:p>
            <a:r>
              <a:rPr lang="en-ZA" sz="1100" dirty="0">
                <a:latin typeface="{skinny} jeans solid" pitchFamily="2" charset="0"/>
              </a:rPr>
              <a:t>my </a:t>
            </a:r>
            <a:r>
              <a:rPr lang="en-ZA" sz="1100" dirty="0" err="1">
                <a:latin typeface="{skinny} jeans solid" pitchFamily="2" charset="0"/>
              </a:rPr>
              <a:t>klein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lyfie</a:t>
            </a:r>
            <a:r>
              <a:rPr lang="en-ZA" sz="1100" dirty="0">
                <a:latin typeface="{skinny} jeans solid" pitchFamily="2" charset="0"/>
              </a:rPr>
              <a:t>.</a:t>
            </a:r>
          </a:p>
          <a:p>
            <a:endParaRPr lang="en-ZA" sz="1100" dirty="0">
              <a:latin typeface="{skinny} jeans solid" pitchFamily="2" charset="0"/>
            </a:endParaRPr>
          </a:p>
          <a:p>
            <a:r>
              <a:rPr lang="en-ZA" sz="1100" dirty="0" err="1">
                <a:latin typeface="{skinny} jeans solid" pitchFamily="2" charset="0"/>
              </a:rPr>
              <a:t>En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ek</a:t>
            </a:r>
            <a:r>
              <a:rPr lang="en-ZA" sz="1100" dirty="0">
                <a:latin typeface="{skinny} jeans solid" pitchFamily="2" charset="0"/>
              </a:rPr>
              <a:t> is so </a:t>
            </a:r>
            <a:r>
              <a:rPr lang="en-ZA" sz="1100" dirty="0" err="1">
                <a:latin typeface="{skinny} jeans solid" pitchFamily="2" charset="0"/>
              </a:rPr>
              <a:t>dankbaar</a:t>
            </a:r>
            <a:endParaRPr lang="en-ZA" sz="1100" dirty="0">
              <a:latin typeface="{skinny} jeans solid" pitchFamily="2" charset="0"/>
            </a:endParaRPr>
          </a:p>
          <a:p>
            <a:r>
              <a:rPr lang="en-ZA" sz="1100" dirty="0" err="1">
                <a:latin typeface="{skinny} jeans solid" pitchFamily="2" charset="0"/>
              </a:rPr>
              <a:t>vir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jou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Juffrou</a:t>
            </a:r>
            <a:r>
              <a:rPr lang="en-ZA" sz="1100" dirty="0">
                <a:latin typeface="{skinny} jeans solid" pitchFamily="2" charset="0"/>
              </a:rPr>
              <a:t>,</a:t>
            </a:r>
          </a:p>
          <a:p>
            <a:r>
              <a:rPr lang="en-ZA" sz="1100" dirty="0">
                <a:latin typeface="{skinny} jeans solid" pitchFamily="2" charset="0"/>
              </a:rPr>
              <a:t>wat </a:t>
            </a:r>
            <a:r>
              <a:rPr lang="en-ZA" sz="1100" dirty="0" err="1">
                <a:latin typeface="{skinny} jeans solid" pitchFamily="2" charset="0"/>
              </a:rPr>
              <a:t>verstaan</a:t>
            </a:r>
            <a:r>
              <a:rPr lang="en-ZA" sz="1100" dirty="0">
                <a:latin typeface="{skinny} jeans solid" pitchFamily="2" charset="0"/>
              </a:rPr>
              <a:t> van my </a:t>
            </a:r>
          </a:p>
          <a:p>
            <a:r>
              <a:rPr lang="en-ZA" sz="1100" dirty="0" err="1">
                <a:latin typeface="{skinny} jeans solid" pitchFamily="2" charset="0"/>
              </a:rPr>
              <a:t>Bittersoet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lewe</a:t>
            </a:r>
            <a:r>
              <a:rPr lang="en-ZA" sz="1100" dirty="0">
                <a:latin typeface="{skinny} jeans solid" pitchFamily="2" charset="0"/>
              </a:rPr>
              <a:t>.</a:t>
            </a:r>
          </a:p>
          <a:p>
            <a:endParaRPr lang="en-ZA" sz="1100" dirty="0">
              <a:latin typeface="{skinny} jeans solid" pitchFamily="2" charset="0"/>
            </a:endParaRPr>
          </a:p>
          <a:p>
            <a:r>
              <a:rPr lang="en-ZA" sz="1100" dirty="0">
                <a:latin typeface="{skinny} jeans solid" pitchFamily="2" charset="0"/>
              </a:rPr>
              <a:t>Jesus het net </a:t>
            </a:r>
            <a:r>
              <a:rPr lang="en-ZA" sz="1100" dirty="0" err="1">
                <a:latin typeface="{skinny} jeans solid" pitchFamily="2" charset="0"/>
              </a:rPr>
              <a:t>geweet</a:t>
            </a:r>
            <a:endParaRPr lang="en-ZA" sz="1100" dirty="0">
              <a:latin typeface="{skinny} jeans solid" pitchFamily="2" charset="0"/>
            </a:endParaRPr>
          </a:p>
          <a:p>
            <a:r>
              <a:rPr lang="en-ZA" sz="1100" dirty="0" err="1">
                <a:latin typeface="{skinny} jeans solid" pitchFamily="2" charset="0"/>
              </a:rPr>
              <a:t>watse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spesiale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Juffrou</a:t>
            </a:r>
            <a:endParaRPr lang="en-ZA" sz="1100" dirty="0">
              <a:latin typeface="{skinny} jeans solid" pitchFamily="2" charset="0"/>
            </a:endParaRPr>
          </a:p>
          <a:p>
            <a:r>
              <a:rPr lang="en-ZA" sz="1100" dirty="0" err="1">
                <a:latin typeface="{skinny} jeans solid" pitchFamily="2" charset="0"/>
              </a:rPr>
              <a:t>en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skool</a:t>
            </a:r>
            <a:r>
              <a:rPr lang="en-ZA" sz="1100" dirty="0">
                <a:latin typeface="{skinny} jeans solid" pitchFamily="2" charset="0"/>
              </a:rPr>
              <a:t> om </a:t>
            </a:r>
            <a:r>
              <a:rPr lang="en-ZA" sz="1100" dirty="0" err="1">
                <a:latin typeface="{skinny} jeans solid" pitchFamily="2" charset="0"/>
              </a:rPr>
              <a:t>vir</a:t>
            </a:r>
            <a:r>
              <a:rPr lang="en-ZA" sz="1100" dirty="0">
                <a:latin typeface="{skinny} jeans solid" pitchFamily="2" charset="0"/>
              </a:rPr>
              <a:t> my </a:t>
            </a:r>
          </a:p>
          <a:p>
            <a:r>
              <a:rPr lang="en-ZA" sz="1100" dirty="0" err="1">
                <a:latin typeface="{skinny} jeans solid" pitchFamily="2" charset="0"/>
              </a:rPr>
              <a:t>uit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te</a:t>
            </a:r>
            <a:r>
              <a:rPr lang="en-ZA" sz="1100" dirty="0">
                <a:latin typeface="{skinny} jeans solid" pitchFamily="2" charset="0"/>
              </a:rPr>
              <a:t> </a:t>
            </a:r>
            <a:r>
              <a:rPr lang="en-ZA" sz="1100" dirty="0" err="1">
                <a:latin typeface="{skinny} jeans solid" pitchFamily="2" charset="0"/>
              </a:rPr>
              <a:t>kies</a:t>
            </a:r>
            <a:endParaRPr lang="en-ZA" sz="1100" dirty="0">
              <a:latin typeface="{skinny} jeans solid" pitchFamily="2" charset="0"/>
            </a:endParaRPr>
          </a:p>
          <a:p>
            <a:endParaRPr lang="en-ZA" sz="1100" dirty="0">
              <a:latin typeface="{skinny} jeans solid" pitchFamily="2" charset="0"/>
            </a:endParaRPr>
          </a:p>
          <a:p>
            <a:r>
              <a:rPr lang="en-ZA" sz="1100" dirty="0" err="1">
                <a:latin typeface="{skinny} jeans solid" pitchFamily="2" charset="0"/>
              </a:rPr>
              <a:t>Dankie</a:t>
            </a:r>
            <a:r>
              <a:rPr lang="en-ZA" sz="1100" dirty="0">
                <a:latin typeface="{skinny} jeans solid" pitchFamily="2" charset="0"/>
              </a:rPr>
              <a:t>, </a:t>
            </a:r>
            <a:r>
              <a:rPr lang="en-ZA" sz="1100" dirty="0" err="1">
                <a:latin typeface="{skinny} jeans solid" pitchFamily="2" charset="0"/>
              </a:rPr>
              <a:t>Juffrou</a:t>
            </a:r>
            <a:r>
              <a:rPr lang="en-ZA" sz="1100" dirty="0">
                <a:latin typeface="{skinny} jeans solid" pitchFamily="2" charset="0"/>
              </a:rPr>
              <a:t>!</a:t>
            </a:r>
          </a:p>
          <a:p>
            <a:endParaRPr lang="en-ZA" sz="1100" dirty="0">
              <a:latin typeface="{skinny} jeans solid" pitchFamily="2" charset="0"/>
            </a:endParaRPr>
          </a:p>
          <a:p>
            <a:r>
              <a:rPr lang="en-ZA" sz="1100" dirty="0" err="1">
                <a:latin typeface="{skinny} jeans solid" pitchFamily="2" charset="0"/>
              </a:rPr>
              <a:t>Liefde</a:t>
            </a:r>
            <a:r>
              <a:rPr lang="en-ZA" sz="1100" dirty="0">
                <a:latin typeface="{skinny} jeans solid" pitchFamily="2" charset="0"/>
              </a:rPr>
              <a:t> Gordon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583B20F-ED0F-4046-8201-6CE18821DF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446" y="5326855"/>
            <a:ext cx="1510799" cy="133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95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1979</TotalTime>
  <Words>2051</Words>
  <Application>Microsoft Office PowerPoint</Application>
  <PresentationFormat>On-screen Show (4:3)</PresentationFormat>
  <Paragraphs>331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w3232549</dc:creator>
  <cp:lastModifiedBy>Della</cp:lastModifiedBy>
  <cp:revision>131</cp:revision>
  <cp:lastPrinted>2016-11-14T09:56:29Z</cp:lastPrinted>
  <dcterms:created xsi:type="dcterms:W3CDTF">2015-01-08T08:55:46Z</dcterms:created>
  <dcterms:modified xsi:type="dcterms:W3CDTF">2020-01-04T19:01:43Z</dcterms:modified>
</cp:coreProperties>
</file>